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7" r:id="rId2"/>
    <p:sldId id="289" r:id="rId3"/>
    <p:sldId id="259" r:id="rId4"/>
    <p:sldId id="284" r:id="rId5"/>
    <p:sldId id="285" r:id="rId6"/>
    <p:sldId id="287" r:id="rId7"/>
    <p:sldId id="268" r:id="rId8"/>
    <p:sldId id="288" r:id="rId9"/>
    <p:sldId id="279" r:id="rId10"/>
    <p:sldId id="280" r:id="rId11"/>
    <p:sldId id="290" r:id="rId12"/>
    <p:sldId id="273" r:id="rId13"/>
    <p:sldId id="281" r:id="rId14"/>
    <p:sldId id="286" r:id="rId15"/>
    <p:sldId id="276" r:id="rId16"/>
    <p:sldId id="277" r:id="rId17"/>
    <p:sldId id="260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2E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0013" autoAdjust="0"/>
  </p:normalViewPr>
  <p:slideViewPr>
    <p:cSldViewPr snapToGrid="0" snapToObjects="1">
      <p:cViewPr varScale="1">
        <p:scale>
          <a:sx n="79" d="100"/>
          <a:sy n="79" d="100"/>
        </p:scale>
        <p:origin x="821" y="67"/>
      </p:cViewPr>
      <p:guideLst>
        <p:guide orient="horz" pos="2183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4C908A-0D11-094D-AF74-095BC21ADEEA}" type="doc">
      <dgm:prSet loTypeId="urn:microsoft.com/office/officeart/2005/8/layout/hierarchy4" loCatId="hierarchy" qsTypeId="urn:microsoft.com/office/officeart/2005/8/quickstyle/3d6" qsCatId="3D" csTypeId="urn:microsoft.com/office/officeart/2005/8/colors/accent0_3" csCatId="mainScheme" phldr="1"/>
      <dgm:spPr/>
      <dgm:t>
        <a:bodyPr/>
        <a:lstStyle/>
        <a:p>
          <a:endParaRPr lang="ca-ES"/>
        </a:p>
      </dgm:t>
    </dgm:pt>
    <dgm:pt modelId="{5B34DE2B-7431-E342-869E-DB9837620368}">
      <dgm:prSet phldrT="[Texto]" custT="1"/>
      <dgm:spPr/>
      <dgm:t>
        <a:bodyPr vert="horz"/>
        <a:lstStyle/>
        <a:p>
          <a:r>
            <a:rPr lang="ca-ES" sz="2800" b="1" cap="all" dirty="0"/>
            <a:t>Temps únic de </a:t>
          </a:r>
          <a:r>
            <a:rPr lang="ca-ES" sz="2400" b="1" cap="all" dirty="0"/>
            <a:t>formació</a:t>
          </a:r>
        </a:p>
        <a:p>
          <a:r>
            <a:rPr lang="ca-ES" sz="2000" b="0" i="1" cap="all" dirty="0"/>
            <a:t>integració</a:t>
          </a:r>
        </a:p>
      </dgm:t>
    </dgm:pt>
    <dgm:pt modelId="{79939AAE-78D6-6447-9680-851A6B685F3A}" type="parTrans" cxnId="{604F30FB-1A3C-984E-9D02-F0F2A805B4E7}">
      <dgm:prSet/>
      <dgm:spPr/>
      <dgm:t>
        <a:bodyPr/>
        <a:lstStyle/>
        <a:p>
          <a:endParaRPr lang="ca-ES"/>
        </a:p>
      </dgm:t>
    </dgm:pt>
    <dgm:pt modelId="{A50A7F21-EAE8-2345-822B-150F3173DAA7}" type="sibTrans" cxnId="{604F30FB-1A3C-984E-9D02-F0F2A805B4E7}">
      <dgm:prSet/>
      <dgm:spPr/>
      <dgm:t>
        <a:bodyPr/>
        <a:lstStyle/>
        <a:p>
          <a:endParaRPr lang="ca-ES"/>
        </a:p>
      </dgm:t>
    </dgm:pt>
    <dgm:pt modelId="{F06AD0B7-DD3B-EC4F-94D3-3898A4CFD047}">
      <dgm:prSet phldrT="[Texto]" custT="1"/>
      <dgm:spPr/>
      <dgm:t>
        <a:bodyPr vert="horz"/>
        <a:lstStyle/>
        <a:p>
          <a:r>
            <a:rPr lang="ca-ES" sz="2800" b="1" cap="all" dirty="0"/>
            <a:t>Doble tutoria</a:t>
          </a:r>
        </a:p>
        <a:p>
          <a:r>
            <a:rPr lang="ca-ES" sz="2000" b="0" cap="all" dirty="0"/>
            <a:t> </a:t>
          </a:r>
          <a:r>
            <a:rPr lang="ca-ES" sz="2000" b="0" i="1" cap="all" dirty="0"/>
            <a:t>Cooperació</a:t>
          </a:r>
        </a:p>
      </dgm:t>
    </dgm:pt>
    <dgm:pt modelId="{BE666B11-BEE6-8F4A-AAC8-697EF1CFCB38}" type="parTrans" cxnId="{D7B84E58-1867-1442-A45A-F4118752D0BE}">
      <dgm:prSet/>
      <dgm:spPr/>
      <dgm:t>
        <a:bodyPr/>
        <a:lstStyle/>
        <a:p>
          <a:endParaRPr lang="ca-ES"/>
        </a:p>
      </dgm:t>
    </dgm:pt>
    <dgm:pt modelId="{2E3D5D88-9E88-CD4D-9625-205055BC8F6C}" type="sibTrans" cxnId="{D7B84E58-1867-1442-A45A-F4118752D0BE}">
      <dgm:prSet/>
      <dgm:spPr/>
      <dgm:t>
        <a:bodyPr/>
        <a:lstStyle/>
        <a:p>
          <a:endParaRPr lang="ca-ES"/>
        </a:p>
      </dgm:t>
    </dgm:pt>
    <dgm:pt modelId="{12D42E6D-C40D-124E-B9DF-23F6B7B4854F}">
      <dgm:prSet phldrT="[Texto]" custT="1"/>
      <dgm:spPr/>
      <dgm:t>
        <a:bodyPr vert="horz"/>
        <a:lstStyle/>
        <a:p>
          <a:r>
            <a:rPr lang="ca-ES" sz="2000" b="1" cap="all" dirty="0"/>
            <a:t>Contracte</a:t>
          </a:r>
          <a:r>
            <a:rPr lang="ca-ES" sz="2800" b="1" cap="all" dirty="0"/>
            <a:t> de treball </a:t>
          </a:r>
        </a:p>
      </dgm:t>
    </dgm:pt>
    <dgm:pt modelId="{64096BA7-1901-FD40-B4D0-65C275C97476}" type="parTrans" cxnId="{771A74D3-503E-0D49-9F04-4CD1852E8DA6}">
      <dgm:prSet/>
      <dgm:spPr/>
      <dgm:t>
        <a:bodyPr/>
        <a:lstStyle/>
        <a:p>
          <a:endParaRPr lang="ca-ES"/>
        </a:p>
      </dgm:t>
    </dgm:pt>
    <dgm:pt modelId="{B7EE436A-9A4C-C347-A473-568347D505B1}" type="sibTrans" cxnId="{771A74D3-503E-0D49-9F04-4CD1852E8DA6}">
      <dgm:prSet/>
      <dgm:spPr/>
      <dgm:t>
        <a:bodyPr/>
        <a:lstStyle/>
        <a:p>
          <a:endParaRPr lang="ca-ES"/>
        </a:p>
      </dgm:t>
    </dgm:pt>
    <dgm:pt modelId="{98108FDB-4904-CE41-AB16-263DA3CC33B5}">
      <dgm:prSet phldrT="[Texto]" custT="1"/>
      <dgm:spPr/>
      <dgm:t>
        <a:bodyPr vert="horz"/>
        <a:lstStyle/>
        <a:p>
          <a:r>
            <a:rPr lang="ca-ES" sz="2800" b="1" cap="all" dirty="0" err="1"/>
            <a:t>Reconei-xement</a:t>
          </a:r>
          <a:r>
            <a:rPr lang="ca-ES" sz="2800" b="1" cap="all" dirty="0"/>
            <a:t> </a:t>
          </a:r>
        </a:p>
        <a:p>
          <a:r>
            <a:rPr lang="ca-ES" sz="2800" b="1" cap="all" dirty="0"/>
            <a:t>formal</a:t>
          </a:r>
        </a:p>
      </dgm:t>
    </dgm:pt>
    <dgm:pt modelId="{B48F53C8-E056-DF4D-B842-AF7B82F943F8}" type="parTrans" cxnId="{E53C8A82-F2A9-604E-91D1-073386D8964F}">
      <dgm:prSet/>
      <dgm:spPr/>
      <dgm:t>
        <a:bodyPr/>
        <a:lstStyle/>
        <a:p>
          <a:endParaRPr lang="ca-ES"/>
        </a:p>
      </dgm:t>
    </dgm:pt>
    <dgm:pt modelId="{DD52831D-C0A9-D440-A612-0A31CCF53C47}" type="sibTrans" cxnId="{E53C8A82-F2A9-604E-91D1-073386D8964F}">
      <dgm:prSet/>
      <dgm:spPr/>
      <dgm:t>
        <a:bodyPr/>
        <a:lstStyle/>
        <a:p>
          <a:endParaRPr lang="ca-ES"/>
        </a:p>
      </dgm:t>
    </dgm:pt>
    <dgm:pt modelId="{581E9440-B1B1-C946-BED0-D94CB8E1053A}">
      <dgm:prSet phldrT="[Texto]" custT="1"/>
      <dgm:spPr/>
      <dgm:t>
        <a:bodyPr/>
        <a:lstStyle/>
        <a:p>
          <a:r>
            <a:rPr lang="ca-ES" sz="3600" b="1" cap="all" dirty="0"/>
            <a:t>5</a:t>
          </a:r>
          <a:r>
            <a:rPr lang="ca-ES" sz="2400" b="0" cap="all" dirty="0"/>
            <a:t> PILARS de la formació DUAL</a:t>
          </a:r>
        </a:p>
      </dgm:t>
    </dgm:pt>
    <dgm:pt modelId="{5FBEA4E2-2C91-F143-9850-08F2FF33B069}" type="parTrans" cxnId="{1601805E-12C1-DB4A-A85B-0C7A7B70B71C}">
      <dgm:prSet/>
      <dgm:spPr/>
      <dgm:t>
        <a:bodyPr/>
        <a:lstStyle/>
        <a:p>
          <a:endParaRPr lang="es-ES_tradnl"/>
        </a:p>
      </dgm:t>
    </dgm:pt>
    <dgm:pt modelId="{7B6FFC56-E342-904C-8CD3-95847D478B90}" type="sibTrans" cxnId="{1601805E-12C1-DB4A-A85B-0C7A7B70B71C}">
      <dgm:prSet/>
      <dgm:spPr/>
      <dgm:t>
        <a:bodyPr/>
        <a:lstStyle/>
        <a:p>
          <a:endParaRPr lang="es-ES_tradnl"/>
        </a:p>
      </dgm:t>
    </dgm:pt>
    <dgm:pt modelId="{B0824EAF-A8C1-0D4F-91D0-C5980899036A}">
      <dgm:prSet phldrT="[Texto]" custT="1"/>
      <dgm:spPr/>
      <dgm:t>
        <a:bodyPr vert="horz"/>
        <a:lstStyle/>
        <a:p>
          <a:r>
            <a:rPr lang="ca-ES" sz="2800" b="1" cap="all" dirty="0"/>
            <a:t>Procés pilotat</a:t>
          </a:r>
          <a:endParaRPr lang="ca-ES" sz="2800" b="0" i="1" cap="all" dirty="0"/>
        </a:p>
      </dgm:t>
    </dgm:pt>
    <dgm:pt modelId="{9C7EE201-69E1-6F45-988B-3D4F73750827}" type="parTrans" cxnId="{72E6B57D-3EFA-8446-88FE-F364D4F10EB3}">
      <dgm:prSet/>
      <dgm:spPr/>
      <dgm:t>
        <a:bodyPr/>
        <a:lstStyle/>
        <a:p>
          <a:endParaRPr lang="en-US"/>
        </a:p>
      </dgm:t>
    </dgm:pt>
    <dgm:pt modelId="{648DF6AF-D730-8945-A964-B989DCD4AEC4}" type="sibTrans" cxnId="{72E6B57D-3EFA-8446-88FE-F364D4F10EB3}">
      <dgm:prSet/>
      <dgm:spPr/>
      <dgm:t>
        <a:bodyPr/>
        <a:lstStyle/>
        <a:p>
          <a:endParaRPr lang="en-US"/>
        </a:p>
      </dgm:t>
    </dgm:pt>
    <dgm:pt modelId="{7E94364B-6E75-1548-8430-6F8D083F6426}" type="pres">
      <dgm:prSet presAssocID="{F34C908A-0D11-094D-AF74-095BC21ADEEA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70322206-7B1A-0141-B4E6-F944FD5AED73}" type="pres">
      <dgm:prSet presAssocID="{581E9440-B1B1-C946-BED0-D94CB8E1053A}" presName="vertOne" presStyleCnt="0"/>
      <dgm:spPr/>
    </dgm:pt>
    <dgm:pt modelId="{77BF7E30-180F-A249-A379-5DF34D6F88CC}" type="pres">
      <dgm:prSet presAssocID="{581E9440-B1B1-C946-BED0-D94CB8E1053A}" presName="txOne" presStyleLbl="node0" presStyleIdx="0" presStyleCnt="1" custScaleY="22513" custLinFactNeighborX="-40" custLinFactNeighborY="-9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DBC9209-225C-CB41-8A5C-BC9878B83B01}" type="pres">
      <dgm:prSet presAssocID="{581E9440-B1B1-C946-BED0-D94CB8E1053A}" presName="parTransOne" presStyleCnt="0"/>
      <dgm:spPr/>
    </dgm:pt>
    <dgm:pt modelId="{CED804CB-555D-CA4B-B831-B3F717B38B84}" type="pres">
      <dgm:prSet presAssocID="{581E9440-B1B1-C946-BED0-D94CB8E1053A}" presName="horzOne" presStyleCnt="0"/>
      <dgm:spPr/>
    </dgm:pt>
    <dgm:pt modelId="{22F0A580-525E-4047-AE59-E8D009460181}" type="pres">
      <dgm:prSet presAssocID="{5B34DE2B-7431-E342-869E-DB9837620368}" presName="vertTwo" presStyleCnt="0"/>
      <dgm:spPr/>
    </dgm:pt>
    <dgm:pt modelId="{88DDBAF2-C898-4F41-B9D1-42A6C487DFCE}" type="pres">
      <dgm:prSet presAssocID="{5B34DE2B-7431-E342-869E-DB9837620368}" presName="txTwo" presStyleLbl="node2" presStyleIdx="0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882FB01-9272-CA48-AFB9-9B6E855DAC3C}" type="pres">
      <dgm:prSet presAssocID="{5B34DE2B-7431-E342-869E-DB9837620368}" presName="horzTwo" presStyleCnt="0"/>
      <dgm:spPr/>
    </dgm:pt>
    <dgm:pt modelId="{6C64ECA0-E4D4-D84D-9CF0-B19E034FAD37}" type="pres">
      <dgm:prSet presAssocID="{A50A7F21-EAE8-2345-822B-150F3173DAA7}" presName="sibSpaceTwo" presStyleCnt="0"/>
      <dgm:spPr/>
    </dgm:pt>
    <dgm:pt modelId="{41A4AE79-521D-EA47-90E8-CBA51E29099E}" type="pres">
      <dgm:prSet presAssocID="{B0824EAF-A8C1-0D4F-91D0-C5980899036A}" presName="vertTwo" presStyleCnt="0"/>
      <dgm:spPr/>
    </dgm:pt>
    <dgm:pt modelId="{352CAF8C-DB05-1742-B136-47E0B818B1F7}" type="pres">
      <dgm:prSet presAssocID="{B0824EAF-A8C1-0D4F-91D0-C5980899036A}" presName="txTwo" presStyleLbl="node2" presStyleIdx="1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5656FF0-4784-5A42-8DC6-076094D922AC}" type="pres">
      <dgm:prSet presAssocID="{B0824EAF-A8C1-0D4F-91D0-C5980899036A}" presName="horzTwo" presStyleCnt="0"/>
      <dgm:spPr/>
    </dgm:pt>
    <dgm:pt modelId="{4089287F-4565-1B4C-ADB9-3C3FADFD6AD6}" type="pres">
      <dgm:prSet presAssocID="{648DF6AF-D730-8945-A964-B989DCD4AEC4}" presName="sibSpaceTwo" presStyleCnt="0"/>
      <dgm:spPr/>
    </dgm:pt>
    <dgm:pt modelId="{0917AAEB-8826-5D44-906F-F63C47986BF6}" type="pres">
      <dgm:prSet presAssocID="{F06AD0B7-DD3B-EC4F-94D3-3898A4CFD047}" presName="vertTwo" presStyleCnt="0"/>
      <dgm:spPr/>
    </dgm:pt>
    <dgm:pt modelId="{0E852D52-AB87-3D46-82F3-1F627688E55A}" type="pres">
      <dgm:prSet presAssocID="{F06AD0B7-DD3B-EC4F-94D3-3898A4CFD047}" presName="txTwo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0743280-2034-8342-B896-1711FA014E5B}" type="pres">
      <dgm:prSet presAssocID="{F06AD0B7-DD3B-EC4F-94D3-3898A4CFD047}" presName="horzTwo" presStyleCnt="0"/>
      <dgm:spPr/>
    </dgm:pt>
    <dgm:pt modelId="{59C658D2-E324-7245-BFFA-97CBECB872EB}" type="pres">
      <dgm:prSet presAssocID="{2E3D5D88-9E88-CD4D-9625-205055BC8F6C}" presName="sibSpaceTwo" presStyleCnt="0"/>
      <dgm:spPr/>
    </dgm:pt>
    <dgm:pt modelId="{6580F76E-B0B2-2D42-AAF8-A2F1EC0E654C}" type="pres">
      <dgm:prSet presAssocID="{12D42E6D-C40D-124E-B9DF-23F6B7B4854F}" presName="vertTwo" presStyleCnt="0"/>
      <dgm:spPr/>
    </dgm:pt>
    <dgm:pt modelId="{11228616-6B4E-2E46-B4DD-977BC02E7599}" type="pres">
      <dgm:prSet presAssocID="{12D42E6D-C40D-124E-B9DF-23F6B7B4854F}" presName="txTwo" presStyleLbl="node2" presStyleIdx="3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DCBD577-13D9-D14D-8A25-E630F2EB7132}" type="pres">
      <dgm:prSet presAssocID="{12D42E6D-C40D-124E-B9DF-23F6B7B4854F}" presName="horzTwo" presStyleCnt="0"/>
      <dgm:spPr/>
    </dgm:pt>
    <dgm:pt modelId="{106D28CB-5B58-064D-B628-E0915936ADB1}" type="pres">
      <dgm:prSet presAssocID="{B7EE436A-9A4C-C347-A473-568347D505B1}" presName="sibSpaceTwo" presStyleCnt="0"/>
      <dgm:spPr/>
    </dgm:pt>
    <dgm:pt modelId="{00F3AE96-3188-784A-92DE-844446C1D432}" type="pres">
      <dgm:prSet presAssocID="{98108FDB-4904-CE41-AB16-263DA3CC33B5}" presName="vertTwo" presStyleCnt="0"/>
      <dgm:spPr/>
    </dgm:pt>
    <dgm:pt modelId="{B0E652D3-9FAE-5248-9834-7405C9FD1408}" type="pres">
      <dgm:prSet presAssocID="{98108FDB-4904-CE41-AB16-263DA3CC33B5}" presName="txTwo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1723947-27C5-5D43-BE2B-49ABCFDD93BB}" type="pres">
      <dgm:prSet presAssocID="{98108FDB-4904-CE41-AB16-263DA3CC33B5}" presName="horzTwo" presStyleCnt="0"/>
      <dgm:spPr/>
    </dgm:pt>
  </dgm:ptLst>
  <dgm:cxnLst>
    <dgm:cxn modelId="{701BE49F-F84B-FC45-84A5-E40384F3AA63}" type="presOf" srcId="{98108FDB-4904-CE41-AB16-263DA3CC33B5}" destId="{B0E652D3-9FAE-5248-9834-7405C9FD1408}" srcOrd="0" destOrd="0" presId="urn:microsoft.com/office/officeart/2005/8/layout/hierarchy4"/>
    <dgm:cxn modelId="{72E6B57D-3EFA-8446-88FE-F364D4F10EB3}" srcId="{581E9440-B1B1-C946-BED0-D94CB8E1053A}" destId="{B0824EAF-A8C1-0D4F-91D0-C5980899036A}" srcOrd="1" destOrd="0" parTransId="{9C7EE201-69E1-6F45-988B-3D4F73750827}" sibTransId="{648DF6AF-D730-8945-A964-B989DCD4AEC4}"/>
    <dgm:cxn modelId="{771A74D3-503E-0D49-9F04-4CD1852E8DA6}" srcId="{581E9440-B1B1-C946-BED0-D94CB8E1053A}" destId="{12D42E6D-C40D-124E-B9DF-23F6B7B4854F}" srcOrd="3" destOrd="0" parTransId="{64096BA7-1901-FD40-B4D0-65C275C97476}" sibTransId="{B7EE436A-9A4C-C347-A473-568347D505B1}"/>
    <dgm:cxn modelId="{D7B84E58-1867-1442-A45A-F4118752D0BE}" srcId="{581E9440-B1B1-C946-BED0-D94CB8E1053A}" destId="{F06AD0B7-DD3B-EC4F-94D3-3898A4CFD047}" srcOrd="2" destOrd="0" parTransId="{BE666B11-BEE6-8F4A-AAC8-697EF1CFCB38}" sibTransId="{2E3D5D88-9E88-CD4D-9625-205055BC8F6C}"/>
    <dgm:cxn modelId="{4FE2B72A-0513-754F-BD09-E47254EE97B8}" type="presOf" srcId="{F34C908A-0D11-094D-AF74-095BC21ADEEA}" destId="{7E94364B-6E75-1548-8430-6F8D083F6426}" srcOrd="0" destOrd="0" presId="urn:microsoft.com/office/officeart/2005/8/layout/hierarchy4"/>
    <dgm:cxn modelId="{E204D3CF-312E-2843-9067-5B814C2ED34A}" type="presOf" srcId="{581E9440-B1B1-C946-BED0-D94CB8E1053A}" destId="{77BF7E30-180F-A249-A379-5DF34D6F88CC}" srcOrd="0" destOrd="0" presId="urn:microsoft.com/office/officeart/2005/8/layout/hierarchy4"/>
    <dgm:cxn modelId="{9F890C0F-569E-4C4D-A9EB-C4489B229485}" type="presOf" srcId="{5B34DE2B-7431-E342-869E-DB9837620368}" destId="{88DDBAF2-C898-4F41-B9D1-42A6C487DFCE}" srcOrd="0" destOrd="0" presId="urn:microsoft.com/office/officeart/2005/8/layout/hierarchy4"/>
    <dgm:cxn modelId="{9AEEBE18-4ABE-A84A-A716-0B23949DEAE0}" type="presOf" srcId="{F06AD0B7-DD3B-EC4F-94D3-3898A4CFD047}" destId="{0E852D52-AB87-3D46-82F3-1F627688E55A}" srcOrd="0" destOrd="0" presId="urn:microsoft.com/office/officeart/2005/8/layout/hierarchy4"/>
    <dgm:cxn modelId="{C35F4058-F766-0D4B-AF88-9E675802A69A}" type="presOf" srcId="{12D42E6D-C40D-124E-B9DF-23F6B7B4854F}" destId="{11228616-6B4E-2E46-B4DD-977BC02E7599}" srcOrd="0" destOrd="0" presId="urn:microsoft.com/office/officeart/2005/8/layout/hierarchy4"/>
    <dgm:cxn modelId="{604F30FB-1A3C-984E-9D02-F0F2A805B4E7}" srcId="{581E9440-B1B1-C946-BED0-D94CB8E1053A}" destId="{5B34DE2B-7431-E342-869E-DB9837620368}" srcOrd="0" destOrd="0" parTransId="{79939AAE-78D6-6447-9680-851A6B685F3A}" sibTransId="{A50A7F21-EAE8-2345-822B-150F3173DAA7}"/>
    <dgm:cxn modelId="{E53C8A82-F2A9-604E-91D1-073386D8964F}" srcId="{581E9440-B1B1-C946-BED0-D94CB8E1053A}" destId="{98108FDB-4904-CE41-AB16-263DA3CC33B5}" srcOrd="4" destOrd="0" parTransId="{B48F53C8-E056-DF4D-B842-AF7B82F943F8}" sibTransId="{DD52831D-C0A9-D440-A612-0A31CCF53C47}"/>
    <dgm:cxn modelId="{5160CD06-D679-2447-A678-37C08D0788E4}" type="presOf" srcId="{B0824EAF-A8C1-0D4F-91D0-C5980899036A}" destId="{352CAF8C-DB05-1742-B136-47E0B818B1F7}" srcOrd="0" destOrd="0" presId="urn:microsoft.com/office/officeart/2005/8/layout/hierarchy4"/>
    <dgm:cxn modelId="{1601805E-12C1-DB4A-A85B-0C7A7B70B71C}" srcId="{F34C908A-0D11-094D-AF74-095BC21ADEEA}" destId="{581E9440-B1B1-C946-BED0-D94CB8E1053A}" srcOrd="0" destOrd="0" parTransId="{5FBEA4E2-2C91-F143-9850-08F2FF33B069}" sibTransId="{7B6FFC56-E342-904C-8CD3-95847D478B90}"/>
    <dgm:cxn modelId="{CFBC030A-C9C4-084D-BC42-29F8E0AD72C1}" type="presParOf" srcId="{7E94364B-6E75-1548-8430-6F8D083F6426}" destId="{70322206-7B1A-0141-B4E6-F944FD5AED73}" srcOrd="0" destOrd="0" presId="urn:microsoft.com/office/officeart/2005/8/layout/hierarchy4"/>
    <dgm:cxn modelId="{C1F0763C-5234-F74B-92D7-134661100A60}" type="presParOf" srcId="{70322206-7B1A-0141-B4E6-F944FD5AED73}" destId="{77BF7E30-180F-A249-A379-5DF34D6F88CC}" srcOrd="0" destOrd="0" presId="urn:microsoft.com/office/officeart/2005/8/layout/hierarchy4"/>
    <dgm:cxn modelId="{C0A239DA-BBFD-C744-B67A-C46603DEDA34}" type="presParOf" srcId="{70322206-7B1A-0141-B4E6-F944FD5AED73}" destId="{BDBC9209-225C-CB41-8A5C-BC9878B83B01}" srcOrd="1" destOrd="0" presId="urn:microsoft.com/office/officeart/2005/8/layout/hierarchy4"/>
    <dgm:cxn modelId="{9AADF0F4-B961-4541-ACC4-0ACF09B4DD96}" type="presParOf" srcId="{70322206-7B1A-0141-B4E6-F944FD5AED73}" destId="{CED804CB-555D-CA4B-B831-B3F717B38B84}" srcOrd="2" destOrd="0" presId="urn:microsoft.com/office/officeart/2005/8/layout/hierarchy4"/>
    <dgm:cxn modelId="{FED92F93-8305-5D4E-B65E-7355BD8D1B4F}" type="presParOf" srcId="{CED804CB-555D-CA4B-B831-B3F717B38B84}" destId="{22F0A580-525E-4047-AE59-E8D009460181}" srcOrd="0" destOrd="0" presId="urn:microsoft.com/office/officeart/2005/8/layout/hierarchy4"/>
    <dgm:cxn modelId="{BEFF76A7-3915-7B49-81C0-DA32BB89CA01}" type="presParOf" srcId="{22F0A580-525E-4047-AE59-E8D009460181}" destId="{88DDBAF2-C898-4F41-B9D1-42A6C487DFCE}" srcOrd="0" destOrd="0" presId="urn:microsoft.com/office/officeart/2005/8/layout/hierarchy4"/>
    <dgm:cxn modelId="{04A44140-35BF-FF48-B1BA-08EE525574EF}" type="presParOf" srcId="{22F0A580-525E-4047-AE59-E8D009460181}" destId="{7882FB01-9272-CA48-AFB9-9B6E855DAC3C}" srcOrd="1" destOrd="0" presId="urn:microsoft.com/office/officeart/2005/8/layout/hierarchy4"/>
    <dgm:cxn modelId="{A58DDF2C-C77E-7D4D-A068-3409FCD66B5F}" type="presParOf" srcId="{CED804CB-555D-CA4B-B831-B3F717B38B84}" destId="{6C64ECA0-E4D4-D84D-9CF0-B19E034FAD37}" srcOrd="1" destOrd="0" presId="urn:microsoft.com/office/officeart/2005/8/layout/hierarchy4"/>
    <dgm:cxn modelId="{A6A7BA71-991C-034A-87DD-EB6D5D6CFF45}" type="presParOf" srcId="{CED804CB-555D-CA4B-B831-B3F717B38B84}" destId="{41A4AE79-521D-EA47-90E8-CBA51E29099E}" srcOrd="2" destOrd="0" presId="urn:microsoft.com/office/officeart/2005/8/layout/hierarchy4"/>
    <dgm:cxn modelId="{D87A6239-E5A3-D14E-AC60-EF8367D032B2}" type="presParOf" srcId="{41A4AE79-521D-EA47-90E8-CBA51E29099E}" destId="{352CAF8C-DB05-1742-B136-47E0B818B1F7}" srcOrd="0" destOrd="0" presId="urn:microsoft.com/office/officeart/2005/8/layout/hierarchy4"/>
    <dgm:cxn modelId="{B029E02A-5B85-4449-9B42-189A23119BDC}" type="presParOf" srcId="{41A4AE79-521D-EA47-90E8-CBA51E29099E}" destId="{25656FF0-4784-5A42-8DC6-076094D922AC}" srcOrd="1" destOrd="0" presId="urn:microsoft.com/office/officeart/2005/8/layout/hierarchy4"/>
    <dgm:cxn modelId="{B7B6CD91-DF75-1E4F-9026-495AD073E911}" type="presParOf" srcId="{CED804CB-555D-CA4B-B831-B3F717B38B84}" destId="{4089287F-4565-1B4C-ADB9-3C3FADFD6AD6}" srcOrd="3" destOrd="0" presId="urn:microsoft.com/office/officeart/2005/8/layout/hierarchy4"/>
    <dgm:cxn modelId="{04F7E172-6D87-8748-95A0-0F16EC40497A}" type="presParOf" srcId="{CED804CB-555D-CA4B-B831-B3F717B38B84}" destId="{0917AAEB-8826-5D44-906F-F63C47986BF6}" srcOrd="4" destOrd="0" presId="urn:microsoft.com/office/officeart/2005/8/layout/hierarchy4"/>
    <dgm:cxn modelId="{368B58AF-51B9-7D44-909F-8524D05BDC01}" type="presParOf" srcId="{0917AAEB-8826-5D44-906F-F63C47986BF6}" destId="{0E852D52-AB87-3D46-82F3-1F627688E55A}" srcOrd="0" destOrd="0" presId="urn:microsoft.com/office/officeart/2005/8/layout/hierarchy4"/>
    <dgm:cxn modelId="{91FC4875-F6A3-334A-8FD9-92251F3E4FCA}" type="presParOf" srcId="{0917AAEB-8826-5D44-906F-F63C47986BF6}" destId="{F0743280-2034-8342-B896-1711FA014E5B}" srcOrd="1" destOrd="0" presId="urn:microsoft.com/office/officeart/2005/8/layout/hierarchy4"/>
    <dgm:cxn modelId="{1F777CD7-D235-FF41-B1A4-DD69399EC614}" type="presParOf" srcId="{CED804CB-555D-CA4B-B831-B3F717B38B84}" destId="{59C658D2-E324-7245-BFFA-97CBECB872EB}" srcOrd="5" destOrd="0" presId="urn:microsoft.com/office/officeart/2005/8/layout/hierarchy4"/>
    <dgm:cxn modelId="{046BEF6A-E256-3D4C-AE5F-BD27DC425CD6}" type="presParOf" srcId="{CED804CB-555D-CA4B-B831-B3F717B38B84}" destId="{6580F76E-B0B2-2D42-AAF8-A2F1EC0E654C}" srcOrd="6" destOrd="0" presId="urn:microsoft.com/office/officeart/2005/8/layout/hierarchy4"/>
    <dgm:cxn modelId="{11D26A69-4F85-6C42-8EAB-728840DE9509}" type="presParOf" srcId="{6580F76E-B0B2-2D42-AAF8-A2F1EC0E654C}" destId="{11228616-6B4E-2E46-B4DD-977BC02E7599}" srcOrd="0" destOrd="0" presId="urn:microsoft.com/office/officeart/2005/8/layout/hierarchy4"/>
    <dgm:cxn modelId="{F9764AB0-F956-E842-B36B-533E03738610}" type="presParOf" srcId="{6580F76E-B0B2-2D42-AAF8-A2F1EC0E654C}" destId="{BDCBD577-13D9-D14D-8A25-E630F2EB7132}" srcOrd="1" destOrd="0" presId="urn:microsoft.com/office/officeart/2005/8/layout/hierarchy4"/>
    <dgm:cxn modelId="{0EC36E97-3D55-BE40-9A83-F94C1806CEF2}" type="presParOf" srcId="{CED804CB-555D-CA4B-B831-B3F717B38B84}" destId="{106D28CB-5B58-064D-B628-E0915936ADB1}" srcOrd="7" destOrd="0" presId="urn:microsoft.com/office/officeart/2005/8/layout/hierarchy4"/>
    <dgm:cxn modelId="{B77BF291-4459-B440-A740-6750C81E296D}" type="presParOf" srcId="{CED804CB-555D-CA4B-B831-B3F717B38B84}" destId="{00F3AE96-3188-784A-92DE-844446C1D432}" srcOrd="8" destOrd="0" presId="urn:microsoft.com/office/officeart/2005/8/layout/hierarchy4"/>
    <dgm:cxn modelId="{DD780A00-3B0C-B843-AF32-9CAA743BFC47}" type="presParOf" srcId="{00F3AE96-3188-784A-92DE-844446C1D432}" destId="{B0E652D3-9FAE-5248-9834-7405C9FD1408}" srcOrd="0" destOrd="0" presId="urn:microsoft.com/office/officeart/2005/8/layout/hierarchy4"/>
    <dgm:cxn modelId="{0B94A5F1-A2AC-0144-A30E-3140493DE8B9}" type="presParOf" srcId="{00F3AE96-3188-784A-92DE-844446C1D432}" destId="{41723947-27C5-5D43-BE2B-49ABCFDD93BB}" srcOrd="1" destOrd="0" presId="urn:microsoft.com/office/officeart/2005/8/layout/hierarchy4"/>
  </dgm:cxnLst>
  <dgm:bg>
    <a:effectLst>
      <a:outerShdw blurRad="50800" dist="38100" dir="2700000" algn="tl" rotWithShape="0">
        <a:schemeClr val="tx1">
          <a:alpha val="43000"/>
        </a:schemeClr>
      </a:outerShdw>
    </a:effectLst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BF7E30-180F-A249-A379-5DF34D6F88CC}">
      <dsp:nvSpPr>
        <dsp:cNvPr id="0" name=""/>
        <dsp:cNvSpPr/>
      </dsp:nvSpPr>
      <dsp:spPr>
        <a:xfrm>
          <a:off x="17" y="2012"/>
          <a:ext cx="10536466" cy="74450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3600" b="1" kern="1200" cap="all" dirty="0"/>
            <a:t>5</a:t>
          </a:r>
          <a:r>
            <a:rPr lang="ca-ES" sz="2400" b="0" kern="1200" cap="all" dirty="0"/>
            <a:t> PILARS de la formació DUAL</a:t>
          </a:r>
        </a:p>
      </dsp:txBody>
      <dsp:txXfrm>
        <a:off x="21823" y="23818"/>
        <a:ext cx="10492854" cy="700893"/>
      </dsp:txXfrm>
    </dsp:sp>
    <dsp:sp modelId="{88DDBAF2-C898-4F41-B9D1-42A6C487DFCE}">
      <dsp:nvSpPr>
        <dsp:cNvPr id="0" name=""/>
        <dsp:cNvSpPr/>
      </dsp:nvSpPr>
      <dsp:spPr>
        <a:xfrm>
          <a:off x="4232" y="1181761"/>
          <a:ext cx="1974600" cy="330700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2800" b="1" kern="1200" cap="all" dirty="0"/>
            <a:t>Temps únic de </a:t>
          </a:r>
          <a:r>
            <a:rPr lang="ca-ES" sz="2400" b="1" kern="1200" cap="all" dirty="0"/>
            <a:t>formació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2000" b="0" i="1" kern="1200" cap="all" dirty="0"/>
            <a:t>integració</a:t>
          </a:r>
        </a:p>
      </dsp:txBody>
      <dsp:txXfrm>
        <a:off x="62066" y="1239595"/>
        <a:ext cx="1858932" cy="3191333"/>
      </dsp:txXfrm>
    </dsp:sp>
    <dsp:sp modelId="{352CAF8C-DB05-1742-B136-47E0B818B1F7}">
      <dsp:nvSpPr>
        <dsp:cNvPr id="0" name=""/>
        <dsp:cNvSpPr/>
      </dsp:nvSpPr>
      <dsp:spPr>
        <a:xfrm>
          <a:off x="2144698" y="1181761"/>
          <a:ext cx="1974600" cy="330700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2800" b="1" kern="1200" cap="all" dirty="0"/>
            <a:t>Procés pilotat</a:t>
          </a:r>
          <a:endParaRPr lang="ca-ES" sz="2800" b="0" i="1" kern="1200" cap="all" dirty="0"/>
        </a:p>
      </dsp:txBody>
      <dsp:txXfrm>
        <a:off x="2202532" y="1239595"/>
        <a:ext cx="1858932" cy="3191333"/>
      </dsp:txXfrm>
    </dsp:sp>
    <dsp:sp modelId="{0E852D52-AB87-3D46-82F3-1F627688E55A}">
      <dsp:nvSpPr>
        <dsp:cNvPr id="0" name=""/>
        <dsp:cNvSpPr/>
      </dsp:nvSpPr>
      <dsp:spPr>
        <a:xfrm>
          <a:off x="4285165" y="1181761"/>
          <a:ext cx="1974600" cy="330700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2800" b="1" kern="1200" cap="all" dirty="0"/>
            <a:t>Doble tutoria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2000" b="0" kern="1200" cap="all" dirty="0"/>
            <a:t> </a:t>
          </a:r>
          <a:r>
            <a:rPr lang="ca-ES" sz="2000" b="0" i="1" kern="1200" cap="all" dirty="0"/>
            <a:t>Cooperació</a:t>
          </a:r>
        </a:p>
      </dsp:txBody>
      <dsp:txXfrm>
        <a:off x="4342999" y="1239595"/>
        <a:ext cx="1858932" cy="3191333"/>
      </dsp:txXfrm>
    </dsp:sp>
    <dsp:sp modelId="{11228616-6B4E-2E46-B4DD-977BC02E7599}">
      <dsp:nvSpPr>
        <dsp:cNvPr id="0" name=""/>
        <dsp:cNvSpPr/>
      </dsp:nvSpPr>
      <dsp:spPr>
        <a:xfrm>
          <a:off x="6425631" y="1181761"/>
          <a:ext cx="1974600" cy="330700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2000" b="1" kern="1200" cap="all" dirty="0"/>
            <a:t>Contracte</a:t>
          </a:r>
          <a:r>
            <a:rPr lang="ca-ES" sz="2800" b="1" kern="1200" cap="all" dirty="0"/>
            <a:t> de treball </a:t>
          </a:r>
        </a:p>
      </dsp:txBody>
      <dsp:txXfrm>
        <a:off x="6483465" y="1239595"/>
        <a:ext cx="1858932" cy="3191333"/>
      </dsp:txXfrm>
    </dsp:sp>
    <dsp:sp modelId="{B0E652D3-9FAE-5248-9834-7405C9FD1408}">
      <dsp:nvSpPr>
        <dsp:cNvPr id="0" name=""/>
        <dsp:cNvSpPr/>
      </dsp:nvSpPr>
      <dsp:spPr>
        <a:xfrm>
          <a:off x="8566098" y="1181761"/>
          <a:ext cx="1974600" cy="330700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2800" b="1" kern="1200" cap="all" dirty="0" err="1"/>
            <a:t>Reconei-xement</a:t>
          </a:r>
          <a:r>
            <a:rPr lang="ca-ES" sz="2800" b="1" kern="1200" cap="all" dirty="0"/>
            <a:t>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2800" b="1" kern="1200" cap="all" dirty="0"/>
            <a:t>formal</a:t>
          </a:r>
        </a:p>
      </dsp:txBody>
      <dsp:txXfrm>
        <a:off x="8623932" y="1239595"/>
        <a:ext cx="1858932" cy="31913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4D6780-E27D-404A-BDC8-2B95BDBC3D1B}" type="datetimeFigureOut">
              <a:rPr lang="es-ES" smtClean="0"/>
              <a:t>15/09/2021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C1C1AA-78F7-43CF-8310-E47D0F00825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3615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DA81E-F856-7448-B459-11CE0ABC4336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3999-8A1F-D245-A9B7-AB671FB06C2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355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DA81E-F856-7448-B459-11CE0ABC4336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3999-8A1F-D245-A9B7-AB671FB06C2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49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DA81E-F856-7448-B459-11CE0ABC4336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3999-8A1F-D245-A9B7-AB671FB06C2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282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DA81E-F856-7448-B459-11CE0ABC4336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3999-8A1F-D245-A9B7-AB671FB06C2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777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DA81E-F856-7448-B459-11CE0ABC4336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3999-8A1F-D245-A9B7-AB671FB06C2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445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DA81E-F856-7448-B459-11CE0ABC4336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3999-8A1F-D245-A9B7-AB671FB06C2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657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DA81E-F856-7448-B459-11CE0ABC4336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3999-8A1F-D245-A9B7-AB671FB06C2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180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DA81E-F856-7448-B459-11CE0ABC4336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3999-8A1F-D245-A9B7-AB671FB06C2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0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DA81E-F856-7448-B459-11CE0ABC4336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3999-8A1F-D245-A9B7-AB671FB06C2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736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DA81E-F856-7448-B459-11CE0ABC4336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3999-8A1F-D245-A9B7-AB671FB06C2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097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0DA81E-F856-7448-B459-11CE0ABC4336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3999-8A1F-D245-A9B7-AB671FB06C2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196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0DA81E-F856-7448-B459-11CE0ABC4336}" type="datetimeFigureOut">
              <a:rPr lang="en-US" smtClean="0"/>
              <a:t>9/15/2021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763999-8A1F-D245-A9B7-AB671FB06C2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532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cup.cat/" TargetMode="External"/><Relationship Id="rId5" Type="http://schemas.openxmlformats.org/officeDocument/2006/relationships/hyperlink" Target="http://www.plataformacti.cat/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wmf"/><Relationship Id="rId7" Type="http://schemas.openxmlformats.org/officeDocument/2006/relationships/diagramColors" Target="../diagrams/colors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26" Type="http://schemas.openxmlformats.org/officeDocument/2006/relationships/image" Target="../media/image28.png"/><Relationship Id="rId3" Type="http://schemas.openxmlformats.org/officeDocument/2006/relationships/image" Target="../media/image2.wmf"/><Relationship Id="rId21" Type="http://schemas.openxmlformats.org/officeDocument/2006/relationships/image" Target="../media/image23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5" Type="http://schemas.openxmlformats.org/officeDocument/2006/relationships/image" Target="../media/image27.png"/><Relationship Id="rId2" Type="http://schemas.openxmlformats.org/officeDocument/2006/relationships/image" Target="../media/image1.jpe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29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24" Type="http://schemas.openxmlformats.org/officeDocument/2006/relationships/image" Target="../media/image26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23" Type="http://schemas.openxmlformats.org/officeDocument/2006/relationships/image" Target="../media/image25.png"/><Relationship Id="rId28" Type="http://schemas.openxmlformats.org/officeDocument/2006/relationships/image" Target="../media/image30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24.png"/><Relationship Id="rId27" Type="http://schemas.openxmlformats.org/officeDocument/2006/relationships/image" Target="../media/image29.png"/><Relationship Id="rId30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://www.acup.cat/" TargetMode="External"/><Relationship Id="rId4" Type="http://schemas.openxmlformats.org/officeDocument/2006/relationships/hyperlink" Target="http://www.plataformacti.ca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 Conector recto"/>
          <p:cNvCxnSpPr>
            <a:cxnSpLocks/>
          </p:cNvCxnSpPr>
          <p:nvPr/>
        </p:nvCxnSpPr>
        <p:spPr>
          <a:xfrm>
            <a:off x="493143" y="5908623"/>
            <a:ext cx="11000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4" name="Rectangle 3"/>
          <p:cNvSpPr txBox="1">
            <a:spLocks noChangeArrowheads="1"/>
          </p:cNvSpPr>
          <p:nvPr/>
        </p:nvSpPr>
        <p:spPr bwMode="auto">
          <a:xfrm>
            <a:off x="509749" y="1441640"/>
            <a:ext cx="10970253" cy="423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Char char="•"/>
            </a:pPr>
            <a:endParaRPr lang="es-ES" sz="1800" dirty="0">
              <a:latin typeface="Calibri" charset="0"/>
            </a:endParaRPr>
          </a:p>
          <a:p>
            <a:pPr algn="ctr">
              <a:spcBef>
                <a:spcPct val="20000"/>
              </a:spcBef>
              <a:buFont typeface="Arial" charset="0"/>
              <a:buNone/>
            </a:pPr>
            <a:endParaRPr lang="es-ES" sz="1800" dirty="0">
              <a:latin typeface="Calibri" charset="0"/>
            </a:endParaRPr>
          </a:p>
          <a:p>
            <a:pPr algn="ctr" eaLnBrk="1" hangingPunct="1">
              <a:spcBef>
                <a:spcPct val="20000"/>
              </a:spcBef>
              <a:buFont typeface="Arial" charset="0"/>
              <a:buChar char="•"/>
            </a:pPr>
            <a:endParaRPr lang="es-ES" sz="1800" dirty="0">
              <a:latin typeface="Calibri" charset="0"/>
            </a:endParaRPr>
          </a:p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endParaRPr lang="en-US" sz="3600" dirty="0">
              <a:latin typeface="Calibri" charset="0"/>
            </a:endParaRPr>
          </a:p>
        </p:txBody>
      </p:sp>
      <p:pic>
        <p:nvPicPr>
          <p:cNvPr id="15365" name="1 Imagen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86" y="212823"/>
            <a:ext cx="2902935" cy="705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t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2" y="5981344"/>
            <a:ext cx="11098925" cy="753282"/>
          </a:xfrm>
          <a:prstGeom prst="rect">
            <a:avLst/>
          </a:prstGeom>
        </p:spPr>
      </p:pic>
      <p:cxnSp>
        <p:nvCxnSpPr>
          <p:cNvPr id="13" name="7 Conector recto">
            <a:extLst>
              <a:ext uri="{FF2B5EF4-FFF2-40B4-BE49-F238E27FC236}">
                <a16:creationId xmlns:a16="http://schemas.microsoft.com/office/drawing/2014/main" id="{B501C7B5-4037-4821-A72B-AD2CD515DB7A}"/>
              </a:ext>
            </a:extLst>
          </p:cNvPr>
          <p:cNvCxnSpPr>
            <a:cxnSpLocks/>
          </p:cNvCxnSpPr>
          <p:nvPr/>
        </p:nvCxnSpPr>
        <p:spPr>
          <a:xfrm>
            <a:off x="522946" y="1141294"/>
            <a:ext cx="11000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hape 98"/>
          <p:cNvSpPr/>
          <p:nvPr/>
        </p:nvSpPr>
        <p:spPr>
          <a:xfrm>
            <a:off x="4017597" y="4609049"/>
            <a:ext cx="4572000" cy="66716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lang="en-US" sz="1800" b="1" i="0" u="none" strike="noStrike" cap="none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lang="en-US" sz="1800" b="1" i="0" u="none" strike="noStrike" cap="none" dirty="0">
              <a:solidFill>
                <a:srgbClr val="3F3F3F"/>
              </a:solidFill>
              <a:latin typeface="Calibri" panose="020F050202020403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DEE6F92-9ADC-4C97-BF37-E68B87864E8E}"/>
              </a:ext>
            </a:extLst>
          </p:cNvPr>
          <p:cNvSpPr txBox="1"/>
          <p:nvPr/>
        </p:nvSpPr>
        <p:spPr>
          <a:xfrm>
            <a:off x="539552" y="1151098"/>
            <a:ext cx="10953647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ca-E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Acte de presentació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ca-ES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14 de setembre, Palau </a:t>
            </a:r>
            <a:r>
              <a:rPr lang="ca-E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rPr>
              <a:t>Macaya</a:t>
            </a:r>
            <a:endParaRPr lang="ca-ES" dirty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</a:endParaRPr>
          </a:p>
          <a:p>
            <a:pPr algn="ctr">
              <a:buFont typeface="Arial" panose="020B0604020202020204" pitchFamily="34" charset="0"/>
              <a:buNone/>
            </a:pPr>
            <a:endParaRPr lang="ca-ES" sz="800" dirty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ca-ES" sz="2400" dirty="0">
                <a:solidFill>
                  <a:srgbClr val="C00000"/>
                </a:solidFill>
                <a:latin typeface="Cambria" panose="02040503050406030204" pitchFamily="18" charset="0"/>
              </a:rPr>
              <a:t>Segona edició de l’i</a:t>
            </a:r>
            <a:r>
              <a:rPr lang="ca-ES" sz="2400" i="0" u="none" strike="noStrike" dirty="0">
                <a:solidFill>
                  <a:srgbClr val="C00000"/>
                </a:solidFill>
                <a:effectLst/>
                <a:latin typeface="Cambria" panose="02040503050406030204" pitchFamily="18" charset="0"/>
              </a:rPr>
              <a:t>nforme 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ca-ES" sz="2200" b="1" i="1" u="none" strike="noStrike" dirty="0">
                <a:solidFill>
                  <a:srgbClr val="C00000"/>
                </a:solidFill>
                <a:effectLst/>
                <a:latin typeface="Cambria" panose="02040503050406030204" pitchFamily="18" charset="0"/>
              </a:rPr>
              <a:t>Promoció i desenvolupament de la formació dual en el sistema universitari català</a:t>
            </a:r>
            <a:r>
              <a:rPr lang="es-ES" altLang="es-ES" sz="2200" i="1" dirty="0">
                <a:solidFill>
                  <a:schemeClr val="bg1"/>
                </a:solidFill>
                <a:cs typeface="Arial" panose="020B0604020202020204" pitchFamily="34" charset="0"/>
              </a:rPr>
              <a:t>’</a:t>
            </a:r>
            <a:endParaRPr lang="es-ES" altLang="es-ES" sz="22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algn="ctr"/>
            <a:endParaRPr lang="ca-ES" sz="4400" b="1" dirty="0">
              <a:solidFill>
                <a:schemeClr val="bg2">
                  <a:lumMod val="75000"/>
                  <a:lumOff val="25000"/>
                </a:schemeClr>
              </a:solidFill>
              <a:latin typeface="+mn-lt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EC68D7A-B099-4A7F-A2CD-F74371B092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438" t="18219" r="28339" b="28040"/>
          <a:stretch/>
        </p:blipFill>
        <p:spPr>
          <a:xfrm>
            <a:off x="2582076" y="2670311"/>
            <a:ext cx="2516161" cy="30156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F666E616-D649-4A91-90DC-E818C16B790B}"/>
              </a:ext>
            </a:extLst>
          </p:cNvPr>
          <p:cNvSpPr txBox="1">
            <a:spLocks/>
          </p:cNvSpPr>
          <p:nvPr/>
        </p:nvSpPr>
        <p:spPr>
          <a:xfrm>
            <a:off x="6008072" y="2863794"/>
            <a:ext cx="3576341" cy="2520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altLang="es-E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altLang="es-E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GB" altLang="es-ES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plataformaCTI</a:t>
            </a:r>
            <a:r>
              <a:rPr lang="en-GB" alt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GB" alt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GB" altLang="es-ES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ACUPcatalunya</a:t>
            </a:r>
            <a:r>
              <a:rPr lang="en-GB" alt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alt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alt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s-E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#InformeUniDual21</a:t>
            </a:r>
            <a:br>
              <a:rPr lang="en-GB" altLang="es-E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s-E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altLang="es-E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s-E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www.plataformacti.cat</a:t>
            </a:r>
            <a:r>
              <a:rPr lang="en-GB" altLang="es-E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br>
              <a:rPr lang="en-GB" altLang="es-E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s-E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www.acup.cat</a:t>
            </a:r>
            <a:endParaRPr lang="en-GB" altLang="es-E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796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 Conector recto"/>
          <p:cNvCxnSpPr>
            <a:cxnSpLocks/>
          </p:cNvCxnSpPr>
          <p:nvPr/>
        </p:nvCxnSpPr>
        <p:spPr>
          <a:xfrm>
            <a:off x="493143" y="5908623"/>
            <a:ext cx="11000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4" name="Rectangle 3"/>
          <p:cNvSpPr txBox="1">
            <a:spLocks noChangeArrowheads="1"/>
          </p:cNvSpPr>
          <p:nvPr/>
        </p:nvSpPr>
        <p:spPr bwMode="auto">
          <a:xfrm>
            <a:off x="4960307" y="1553899"/>
            <a:ext cx="5981076" cy="3356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lvl="0" indent="0" algn="ctr"/>
            <a:endParaRPr lang="ca-ES" sz="800" dirty="0">
              <a:solidFill>
                <a:prstClr val="black">
                  <a:lumMod val="65000"/>
                  <a:lumOff val="35000"/>
                </a:prstClr>
              </a:solidFill>
              <a:latin typeface="Cambria" panose="02040503050406030204" pitchFamily="18" charset="0"/>
              <a:ea typeface="+mn-ea"/>
              <a:cs typeface="+mn-cs"/>
            </a:endParaRPr>
          </a:p>
          <a:p>
            <a:pPr marL="0" lvl="0" indent="0" algn="ctr"/>
            <a:r>
              <a:rPr lang="ca-ES" sz="3200" b="1" i="1" dirty="0">
                <a:solidFill>
                  <a:srgbClr val="C00000"/>
                </a:solidFill>
                <a:latin typeface="Cambria" panose="02040503050406030204" pitchFamily="18" charset="0"/>
                <a:ea typeface="+mn-ea"/>
                <a:cs typeface="+mn-cs"/>
              </a:rPr>
              <a:t>Promoció i desenvolupament de la formació dual en el sistema universitari català</a:t>
            </a:r>
            <a:r>
              <a:rPr lang="es-ES" altLang="es-ES" sz="3200" i="1" dirty="0">
                <a:solidFill>
                  <a:prstClr val="white"/>
                </a:solidFill>
                <a:latin typeface="Calibri"/>
                <a:ea typeface="+mn-ea"/>
                <a:cs typeface="Arial" panose="020B0604020202020204" pitchFamily="34" charset="0"/>
              </a:rPr>
              <a:t>’</a:t>
            </a:r>
          </a:p>
          <a:p>
            <a:pPr marL="0" lvl="0" indent="0" algn="ctr"/>
            <a:r>
              <a:rPr lang="ca-ES" dirty="0">
                <a:solidFill>
                  <a:srgbClr val="C00000"/>
                </a:solidFill>
                <a:latin typeface="Cambria" panose="02040503050406030204" pitchFamily="18" charset="0"/>
              </a:rPr>
              <a:t>Segona edició de l’informe</a:t>
            </a:r>
          </a:p>
          <a:p>
            <a:pPr marL="0" lvl="0" indent="0" algn="ctr"/>
            <a:endParaRPr lang="ca-ES" altLang="es-ES" dirty="0">
              <a:solidFill>
                <a:srgbClr val="C00000"/>
              </a:solidFill>
              <a:latin typeface="Cambria" panose="02040503050406030204" pitchFamily="18" charset="0"/>
              <a:ea typeface="+mn-ea"/>
              <a:cs typeface="Arial" panose="020B0604020202020204" pitchFamily="34" charset="0"/>
            </a:endParaRPr>
          </a:p>
          <a:p>
            <a:pPr marL="0" lvl="0" indent="0" algn="ctr"/>
            <a:endParaRPr lang="ca-ES" altLang="es-ES" dirty="0">
              <a:solidFill>
                <a:srgbClr val="C00000"/>
              </a:solidFill>
              <a:latin typeface="Cambria" panose="02040503050406030204" pitchFamily="18" charset="0"/>
              <a:ea typeface="+mn-ea"/>
              <a:cs typeface="Arial" panose="020B0604020202020204" pitchFamily="34" charset="0"/>
            </a:endParaRPr>
          </a:p>
          <a:p>
            <a:pPr marL="0" lvl="0" indent="0" algn="ctr"/>
            <a:r>
              <a:rPr lang="ca-ES" altLang="es-ES" dirty="0">
                <a:solidFill>
                  <a:srgbClr val="C00000"/>
                </a:solidFill>
                <a:latin typeface="Cambria" panose="02040503050406030204" pitchFamily="18" charset="0"/>
                <a:ea typeface="+mn-ea"/>
                <a:cs typeface="Arial" panose="020B0604020202020204" pitchFamily="34" charset="0"/>
              </a:rPr>
              <a:t>Ferran Badia</a:t>
            </a:r>
          </a:p>
        </p:txBody>
      </p:sp>
      <p:pic>
        <p:nvPicPr>
          <p:cNvPr id="15365" name="1 Imagen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86" y="212823"/>
            <a:ext cx="2902935" cy="705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t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2" y="5981344"/>
            <a:ext cx="11098925" cy="753282"/>
          </a:xfrm>
          <a:prstGeom prst="rect">
            <a:avLst/>
          </a:prstGeom>
        </p:spPr>
      </p:pic>
      <p:cxnSp>
        <p:nvCxnSpPr>
          <p:cNvPr id="13" name="7 Conector recto">
            <a:extLst>
              <a:ext uri="{FF2B5EF4-FFF2-40B4-BE49-F238E27FC236}">
                <a16:creationId xmlns:a16="http://schemas.microsoft.com/office/drawing/2014/main" id="{B501C7B5-4037-4821-A72B-AD2CD515DB7A}"/>
              </a:ext>
            </a:extLst>
          </p:cNvPr>
          <p:cNvCxnSpPr>
            <a:cxnSpLocks/>
          </p:cNvCxnSpPr>
          <p:nvPr/>
        </p:nvCxnSpPr>
        <p:spPr>
          <a:xfrm>
            <a:off x="522946" y="1141294"/>
            <a:ext cx="11000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hape 98"/>
          <p:cNvSpPr/>
          <p:nvPr/>
        </p:nvSpPr>
        <p:spPr>
          <a:xfrm>
            <a:off x="4017597" y="4609049"/>
            <a:ext cx="4572000" cy="66716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lang="en-US" sz="1800" b="1" i="0" u="none" strike="noStrike" cap="none" dirty="0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lang="en-US" sz="1800" b="1" i="0" u="none" strike="noStrike" cap="none" dirty="0">
              <a:solidFill>
                <a:srgbClr val="3F3F3F"/>
              </a:solidFill>
              <a:latin typeface="Calibri" panose="020F0502020204030204" pitchFamily="34" charset="0"/>
              <a:ea typeface="Calibri"/>
              <a:cs typeface="Calibri"/>
              <a:sym typeface="Calibri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EC68D7A-B099-4A7F-A2CD-F74371B092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438" t="18219" r="28339" b="28040"/>
          <a:stretch/>
        </p:blipFill>
        <p:spPr>
          <a:xfrm>
            <a:off x="539552" y="1214016"/>
            <a:ext cx="3810508" cy="45669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50379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 Conector recto"/>
          <p:cNvCxnSpPr>
            <a:cxnSpLocks/>
          </p:cNvCxnSpPr>
          <p:nvPr/>
        </p:nvCxnSpPr>
        <p:spPr>
          <a:xfrm>
            <a:off x="493143" y="5908623"/>
            <a:ext cx="11000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4" name="Rectangle 3"/>
          <p:cNvSpPr txBox="1">
            <a:spLocks noChangeArrowheads="1"/>
          </p:cNvSpPr>
          <p:nvPr/>
        </p:nvSpPr>
        <p:spPr bwMode="auto">
          <a:xfrm>
            <a:off x="4120444" y="1375271"/>
            <a:ext cx="7372755" cy="4341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ca-ES" sz="3200" dirty="0">
                <a:latin typeface="+mn-lt"/>
              </a:rPr>
              <a:t>2014</a:t>
            </a:r>
            <a:endParaRPr lang="ca-ES" sz="1800" dirty="0">
              <a:latin typeface="+mn-lt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ca-ES" sz="1800" dirty="0">
              <a:latin typeface="+mn-lt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ca-ES" sz="1800" dirty="0">
              <a:latin typeface="+mn-lt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ca-ES" sz="2000" dirty="0">
                <a:latin typeface="+mn-lt"/>
              </a:rPr>
              <a:t>Introducció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a-ES" sz="2000" dirty="0">
                <a:latin typeface="+mn-lt"/>
              </a:rPr>
              <a:t>La formació dual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a-ES" sz="2000" dirty="0">
                <a:latin typeface="+mn-lt"/>
              </a:rPr>
              <a:t>La formació dual a Espanya i a altres països europeus: els casos d’Alemanya i França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a-ES" sz="2000" dirty="0">
                <a:latin typeface="+mn-lt"/>
              </a:rPr>
              <a:t>Condicions favorables per al desenvolupament de la formació dual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a-ES" sz="2000" dirty="0">
                <a:latin typeface="+mn-lt"/>
              </a:rPr>
              <a:t>Proposta de model de formació dual en Educació Superior a Catalunya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ca-ES" sz="1800" dirty="0">
              <a:latin typeface="+mn-lt"/>
            </a:endParaRPr>
          </a:p>
          <a:p>
            <a:pPr algn="ctr">
              <a:spcBef>
                <a:spcPct val="20000"/>
              </a:spcBef>
              <a:buFont typeface="Arial" charset="0"/>
              <a:buNone/>
            </a:pPr>
            <a:endParaRPr lang="ca-ES" sz="1800" dirty="0">
              <a:latin typeface="+mn-lt"/>
            </a:endParaRPr>
          </a:p>
          <a:p>
            <a:pPr algn="ctr">
              <a:spcBef>
                <a:spcPct val="20000"/>
              </a:spcBef>
              <a:buFont typeface="Arial" charset="0"/>
              <a:buNone/>
            </a:pPr>
            <a:endParaRPr lang="ca-ES" sz="1800" dirty="0">
              <a:latin typeface="+mn-lt"/>
            </a:endParaRPr>
          </a:p>
          <a:p>
            <a:pPr algn="ctr" eaLnBrk="1" hangingPunct="1">
              <a:spcBef>
                <a:spcPct val="20000"/>
              </a:spcBef>
              <a:buFont typeface="Arial" charset="0"/>
              <a:buChar char="•"/>
            </a:pPr>
            <a:endParaRPr lang="ca-ES" sz="1800" dirty="0">
              <a:latin typeface="+mn-lt"/>
            </a:endParaRPr>
          </a:p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endParaRPr lang="ca-ES" sz="3600" dirty="0">
              <a:latin typeface="+mn-lt"/>
            </a:endParaRPr>
          </a:p>
        </p:txBody>
      </p:sp>
      <p:pic>
        <p:nvPicPr>
          <p:cNvPr id="15365" name="1 Imagen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86" y="212823"/>
            <a:ext cx="2902935" cy="705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t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2" y="5981344"/>
            <a:ext cx="11098925" cy="753282"/>
          </a:xfrm>
          <a:prstGeom prst="rect">
            <a:avLst/>
          </a:prstGeom>
        </p:spPr>
      </p:pic>
      <p:cxnSp>
        <p:nvCxnSpPr>
          <p:cNvPr id="13" name="7 Conector recto">
            <a:extLst>
              <a:ext uri="{FF2B5EF4-FFF2-40B4-BE49-F238E27FC236}">
                <a16:creationId xmlns:a16="http://schemas.microsoft.com/office/drawing/2014/main" id="{B501C7B5-4037-4821-A72B-AD2CD515DB7A}"/>
              </a:ext>
            </a:extLst>
          </p:cNvPr>
          <p:cNvCxnSpPr>
            <a:cxnSpLocks/>
          </p:cNvCxnSpPr>
          <p:nvPr/>
        </p:nvCxnSpPr>
        <p:spPr>
          <a:xfrm>
            <a:off x="522946" y="1141294"/>
            <a:ext cx="11000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64CF70F4-A687-C745-AC7C-F756F7110D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686" y="1507173"/>
            <a:ext cx="3423663" cy="399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322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3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3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 Conector recto"/>
          <p:cNvCxnSpPr>
            <a:cxnSpLocks/>
          </p:cNvCxnSpPr>
          <p:nvPr/>
        </p:nvCxnSpPr>
        <p:spPr>
          <a:xfrm>
            <a:off x="493143" y="5908623"/>
            <a:ext cx="11000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65" name="1 Imagen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86" y="212823"/>
            <a:ext cx="2902935" cy="705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t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2" y="5981344"/>
            <a:ext cx="11098925" cy="753282"/>
          </a:xfrm>
          <a:prstGeom prst="rect">
            <a:avLst/>
          </a:prstGeom>
        </p:spPr>
      </p:pic>
      <p:cxnSp>
        <p:nvCxnSpPr>
          <p:cNvPr id="13" name="7 Conector recto">
            <a:extLst>
              <a:ext uri="{FF2B5EF4-FFF2-40B4-BE49-F238E27FC236}">
                <a16:creationId xmlns:a16="http://schemas.microsoft.com/office/drawing/2014/main" id="{B501C7B5-4037-4821-A72B-AD2CD515DB7A}"/>
              </a:ext>
            </a:extLst>
          </p:cNvPr>
          <p:cNvCxnSpPr>
            <a:cxnSpLocks/>
          </p:cNvCxnSpPr>
          <p:nvPr/>
        </p:nvCxnSpPr>
        <p:spPr>
          <a:xfrm>
            <a:off x="522946" y="1141294"/>
            <a:ext cx="11000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3">
            <a:extLst>
              <a:ext uri="{FF2B5EF4-FFF2-40B4-BE49-F238E27FC236}">
                <a16:creationId xmlns:a16="http://schemas.microsoft.com/office/drawing/2014/main" id="{03CAF8B7-A149-F84D-AADF-2AF32DD515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946" y="1262537"/>
            <a:ext cx="10970253" cy="4341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ca-ES" sz="3200" dirty="0">
                <a:latin typeface="Calibri" charset="0"/>
              </a:rPr>
              <a:t>2014 – 2020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a-ES" sz="1800" dirty="0">
                <a:latin typeface="Calibri" charset="0"/>
              </a:rPr>
              <a:t>UdL segueix desenvolupant en el seu projecte i altres universitats planifiquen oferta formativa en modalitat dual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a-ES" sz="1800" dirty="0">
                <a:latin typeface="Calibri" charset="0"/>
              </a:rPr>
              <a:t>Consolidació del programa de doctorat industrial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a-ES" sz="1800" dirty="0">
                <a:latin typeface="Calibri" charset="0"/>
              </a:rPr>
              <a:t>Participació en projectes EU sobre formació dual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a-ES" sz="1800" dirty="0">
                <a:latin typeface="Calibri"/>
                <a:ea typeface="Calibri"/>
                <a:cs typeface="Calibri"/>
                <a:sym typeface="Calibri"/>
              </a:rPr>
              <a:t>Voluntat política a Catalunya</a:t>
            </a:r>
            <a:endParaRPr lang="ca-ES" sz="1800" dirty="0">
              <a:latin typeface="Calibri" charset="0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a-ES" sz="1800" dirty="0">
                <a:latin typeface="Calibri" charset="0"/>
              </a:rPr>
              <a:t>Aprovació de Pacte Nacional per la Societat del Coneixement – PN@SC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a-ES" sz="1800" dirty="0">
                <a:latin typeface="Calibri" charset="0"/>
              </a:rPr>
              <a:t>AQU aprova document </a:t>
            </a:r>
            <a:r>
              <a:rPr lang="ca-ES" sz="1800" i="1" dirty="0">
                <a:latin typeface="Calibri" charset="0"/>
              </a:rPr>
              <a:t>Orientacions per la Verificació i Implantació de Formació Dual a les Titulacions Universitàries Oficials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a-ES" sz="1800" dirty="0">
                <a:latin typeface="Calibri"/>
                <a:ea typeface="Calibri"/>
                <a:cs typeface="Calibri"/>
                <a:sym typeface="Calibri"/>
              </a:rPr>
              <a:t>Plataforma Coneixement, Territori i Innovació (Plataforma CTI)</a:t>
            </a:r>
            <a:endParaRPr lang="ca-ES" sz="1800" dirty="0">
              <a:latin typeface="Calibri" charset="0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a-ES" sz="1800" dirty="0">
                <a:latin typeface="Calibri" charset="0"/>
              </a:rPr>
              <a:t>Desenvolupament de la formació dual universitària en el Sistema Universitari del País Basc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a-ES" sz="1800" dirty="0">
                <a:latin typeface="Calibri" charset="0"/>
              </a:rPr>
              <a:t>Proposta modificació legislació d’ordenació dels ensenyaments universitaris oficials (</a:t>
            </a:r>
            <a:r>
              <a:rPr lang="ca-ES" sz="1800" dirty="0">
                <a:latin typeface="Calibri"/>
                <a:ea typeface="Calibri"/>
                <a:cs typeface="Calibri"/>
                <a:sym typeface="Calibri"/>
              </a:rPr>
              <a:t>RD 1397/2007)</a:t>
            </a:r>
            <a:endParaRPr lang="ca-ES" sz="1800" dirty="0">
              <a:latin typeface="Calibri" charset="0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a-ES" sz="1800" dirty="0">
                <a:latin typeface="Calibri"/>
                <a:ea typeface="Calibri"/>
                <a:cs typeface="Calibri"/>
                <a:sym typeface="Calibri"/>
              </a:rPr>
              <a:t>Forta experiència en formació dual en els CFGS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a-ES" sz="1800" dirty="0">
                <a:latin typeface="Calibri"/>
                <a:cs typeface="Calibri"/>
                <a:sym typeface="Calibri"/>
              </a:rPr>
              <a:t>Canvis disruptius en el futur del treball derivats dels avenços tecnològics com la IA</a:t>
            </a:r>
            <a:endParaRPr lang="ca-ES" sz="1800" dirty="0"/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ca-ES" sz="1800" dirty="0"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ca-ES" sz="2000" dirty="0">
              <a:latin typeface="Calibri" charset="0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ca-ES" sz="2000" dirty="0">
              <a:latin typeface="Calibri" charset="0"/>
            </a:endParaRPr>
          </a:p>
          <a:p>
            <a:pPr algn="ctr">
              <a:spcBef>
                <a:spcPct val="20000"/>
              </a:spcBef>
              <a:buFont typeface="Arial" charset="0"/>
              <a:buNone/>
            </a:pPr>
            <a:endParaRPr lang="ca-ES" sz="1800" dirty="0">
              <a:latin typeface="Calibri" charset="0"/>
            </a:endParaRPr>
          </a:p>
          <a:p>
            <a:pPr algn="ctr" eaLnBrk="1" hangingPunct="1">
              <a:spcBef>
                <a:spcPct val="20000"/>
              </a:spcBef>
              <a:buFont typeface="Arial" charset="0"/>
              <a:buChar char="•"/>
            </a:pPr>
            <a:endParaRPr lang="ca-ES" sz="1800" dirty="0">
              <a:latin typeface="Calibri" charset="0"/>
            </a:endParaRPr>
          </a:p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endParaRPr lang="ca-ES" sz="36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105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3"/>
          <p:cNvSpPr txBox="1">
            <a:spLocks noChangeArrowheads="1"/>
          </p:cNvSpPr>
          <p:nvPr/>
        </p:nvSpPr>
        <p:spPr bwMode="auto">
          <a:xfrm>
            <a:off x="522946" y="1621596"/>
            <a:ext cx="10970253" cy="1843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buFont typeface="Arial" charset="0"/>
              <a:buNone/>
            </a:pPr>
            <a:r>
              <a:rPr lang="ca-ES" dirty="0">
                <a:latin typeface="Calibri" charset="0"/>
              </a:rPr>
              <a:t>Nova edició de l’informe, més enllà d’una actualització: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a-ES" dirty="0">
                <a:latin typeface="Calibri" charset="0"/>
              </a:rPr>
              <a:t>recollir totes les veus, iniciatives, experiències, punts de vista,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a-ES" dirty="0">
                <a:latin typeface="Calibri" charset="0"/>
              </a:rPr>
              <a:t>Reflexió compartida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a-ES" dirty="0">
                <a:latin typeface="Calibri" charset="0"/>
              </a:rPr>
              <a:t>Crear un document que promogui i contribueixi al canvi</a:t>
            </a:r>
          </a:p>
        </p:txBody>
      </p:sp>
      <p:pic>
        <p:nvPicPr>
          <p:cNvPr id="15365" name="1 Imagen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86" y="212823"/>
            <a:ext cx="2902935" cy="705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t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2" y="5981344"/>
            <a:ext cx="11098925" cy="753282"/>
          </a:xfrm>
          <a:prstGeom prst="rect">
            <a:avLst/>
          </a:prstGeom>
        </p:spPr>
      </p:pic>
      <p:cxnSp>
        <p:nvCxnSpPr>
          <p:cNvPr id="13" name="7 Conector recto">
            <a:extLst>
              <a:ext uri="{FF2B5EF4-FFF2-40B4-BE49-F238E27FC236}">
                <a16:creationId xmlns:a16="http://schemas.microsoft.com/office/drawing/2014/main" id="{B501C7B5-4037-4821-A72B-AD2CD515DB7A}"/>
              </a:ext>
            </a:extLst>
          </p:cNvPr>
          <p:cNvCxnSpPr>
            <a:cxnSpLocks/>
          </p:cNvCxnSpPr>
          <p:nvPr/>
        </p:nvCxnSpPr>
        <p:spPr>
          <a:xfrm>
            <a:off x="522946" y="1141294"/>
            <a:ext cx="11000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166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 Conector recto"/>
          <p:cNvCxnSpPr>
            <a:cxnSpLocks/>
          </p:cNvCxnSpPr>
          <p:nvPr/>
        </p:nvCxnSpPr>
        <p:spPr>
          <a:xfrm>
            <a:off x="493143" y="5908623"/>
            <a:ext cx="11000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65" name="1 Imagen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86" y="212823"/>
            <a:ext cx="2902935" cy="705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t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2" y="5981344"/>
            <a:ext cx="11098925" cy="753282"/>
          </a:xfrm>
          <a:prstGeom prst="rect">
            <a:avLst/>
          </a:prstGeom>
        </p:spPr>
      </p:pic>
      <p:cxnSp>
        <p:nvCxnSpPr>
          <p:cNvPr id="13" name="7 Conector recto">
            <a:extLst>
              <a:ext uri="{FF2B5EF4-FFF2-40B4-BE49-F238E27FC236}">
                <a16:creationId xmlns:a16="http://schemas.microsoft.com/office/drawing/2014/main" id="{B501C7B5-4037-4821-A72B-AD2CD515DB7A}"/>
              </a:ext>
            </a:extLst>
          </p:cNvPr>
          <p:cNvCxnSpPr>
            <a:cxnSpLocks/>
          </p:cNvCxnSpPr>
          <p:nvPr/>
        </p:nvCxnSpPr>
        <p:spPr>
          <a:xfrm>
            <a:off x="522946" y="1141294"/>
            <a:ext cx="11000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7B25F18-DABE-4346-93AC-6517F5637A31}"/>
              </a:ext>
            </a:extLst>
          </p:cNvPr>
          <p:cNvSpPr/>
          <p:nvPr/>
        </p:nvSpPr>
        <p:spPr>
          <a:xfrm>
            <a:off x="522944" y="1763042"/>
            <a:ext cx="216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2000" b="1" dirty="0"/>
              <a:t>UNIVERSITATS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8F13130C-DCFB-0846-82C6-C5E2C034F09C}"/>
              </a:ext>
            </a:extLst>
          </p:cNvPr>
          <p:cNvSpPr/>
          <p:nvPr/>
        </p:nvSpPr>
        <p:spPr>
          <a:xfrm>
            <a:off x="2745270" y="1763042"/>
            <a:ext cx="216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2000" b="1" dirty="0"/>
              <a:t>GOVERN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2321D8D-788A-2B42-BF01-8565D90F17D1}"/>
              </a:ext>
            </a:extLst>
          </p:cNvPr>
          <p:cNvSpPr/>
          <p:nvPr/>
        </p:nvSpPr>
        <p:spPr>
          <a:xfrm>
            <a:off x="4967596" y="1763042"/>
            <a:ext cx="216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2000" b="1" dirty="0"/>
              <a:t>AGÈNCIES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9A7362B-F139-0A42-8F3E-B826319BC942}"/>
              </a:ext>
            </a:extLst>
          </p:cNvPr>
          <p:cNvSpPr/>
          <p:nvPr/>
        </p:nvSpPr>
        <p:spPr>
          <a:xfrm>
            <a:off x="7189922" y="1763042"/>
            <a:ext cx="216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2000" b="1" dirty="0"/>
              <a:t>AGENTS SOCIALS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F5408A40-96F5-A442-BD0B-F8327B9BDABC}"/>
              </a:ext>
            </a:extLst>
          </p:cNvPr>
          <p:cNvSpPr/>
          <p:nvPr/>
        </p:nvSpPr>
        <p:spPr>
          <a:xfrm>
            <a:off x="9412246" y="1763042"/>
            <a:ext cx="2160000" cy="720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2000" b="1" dirty="0"/>
              <a:t>ACTORS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42652E82-F8C0-484D-A6EA-AEDB03025C2A}"/>
              </a:ext>
            </a:extLst>
          </p:cNvPr>
          <p:cNvSpPr/>
          <p:nvPr/>
        </p:nvSpPr>
        <p:spPr>
          <a:xfrm>
            <a:off x="522944" y="2850567"/>
            <a:ext cx="4149264" cy="2347721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sz="2400" b="1" dirty="0"/>
              <a:t>Reunions de treball grup ad-hoc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sz="2400" b="1" dirty="0"/>
              <a:t>Entrevistes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sz="2400" b="1" dirty="0"/>
              <a:t>Recollida de contribucions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sz="2400" b="1" dirty="0"/>
              <a:t>Síntesi</a:t>
            </a:r>
          </a:p>
        </p:txBody>
      </p:sp>
      <p:pic>
        <p:nvPicPr>
          <p:cNvPr id="25" name="Imagen 1">
            <a:extLst>
              <a:ext uri="{FF2B5EF4-FFF2-40B4-BE49-F238E27FC236}">
                <a16:creationId xmlns:a16="http://schemas.microsoft.com/office/drawing/2014/main" id="{D651E267-D6FD-F347-978E-099DFC9747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2180" y="2835040"/>
            <a:ext cx="6420822" cy="23572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19730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animBg="1"/>
      <p:bldP spid="11" grpId="0" animBg="1"/>
      <p:bldP spid="12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 Conector recto"/>
          <p:cNvCxnSpPr>
            <a:cxnSpLocks/>
          </p:cNvCxnSpPr>
          <p:nvPr/>
        </p:nvCxnSpPr>
        <p:spPr>
          <a:xfrm>
            <a:off x="493143" y="5908623"/>
            <a:ext cx="11000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4" name="Rectangle 3"/>
          <p:cNvSpPr txBox="1">
            <a:spLocks noChangeArrowheads="1"/>
          </p:cNvSpPr>
          <p:nvPr/>
        </p:nvSpPr>
        <p:spPr bwMode="auto">
          <a:xfrm>
            <a:off x="610628" y="1375271"/>
            <a:ext cx="10775531" cy="4341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>
              <a:spcBef>
                <a:spcPct val="20000"/>
              </a:spcBef>
            </a:pPr>
            <a:r>
              <a:rPr lang="ca-ES" sz="2800" dirty="0">
                <a:latin typeface="+mn-lt"/>
              </a:rPr>
              <a:t>ÍNDEX</a:t>
            </a:r>
          </a:p>
          <a:p>
            <a:pPr marL="457200" indent="-457200">
              <a:spcBef>
                <a:spcPct val="20000"/>
              </a:spcBef>
              <a:buFont typeface="+mj-lt"/>
              <a:buAutoNum type="arabicPeriod"/>
            </a:pPr>
            <a:endParaRPr lang="ca-ES" sz="2800" dirty="0">
              <a:latin typeface="+mn-lt"/>
            </a:endParaRPr>
          </a:p>
          <a:p>
            <a:pPr marL="457200" indent="-457200">
              <a:spcBef>
                <a:spcPct val="20000"/>
              </a:spcBef>
              <a:buFont typeface="+mj-lt"/>
              <a:buAutoNum type="arabicPeriod"/>
            </a:pPr>
            <a:r>
              <a:rPr lang="ca-ES" sz="2800" dirty="0">
                <a:latin typeface="+mn-lt"/>
              </a:rPr>
              <a:t>La formació universitària dual: principis i beneficis </a:t>
            </a:r>
          </a:p>
          <a:p>
            <a:pPr marL="457200" indent="-457200">
              <a:spcBef>
                <a:spcPct val="20000"/>
              </a:spcBef>
              <a:buFont typeface="+mj-lt"/>
              <a:buAutoNum type="arabicPeriod"/>
            </a:pPr>
            <a:r>
              <a:rPr lang="ca-ES" sz="2800" dirty="0">
                <a:latin typeface="+mn-lt"/>
              </a:rPr>
              <a:t>La formació dual en l’educació superior a Europa </a:t>
            </a:r>
          </a:p>
          <a:p>
            <a:pPr marL="457200" indent="-457200">
              <a:spcBef>
                <a:spcPct val="20000"/>
              </a:spcBef>
              <a:buFont typeface="+mj-lt"/>
              <a:buAutoNum type="arabicPeriod"/>
            </a:pPr>
            <a:r>
              <a:rPr lang="ca-ES" sz="2800" dirty="0">
                <a:latin typeface="+mn-lt"/>
              </a:rPr>
              <a:t>La formació dual en l’educació superior a Catalunya </a:t>
            </a:r>
          </a:p>
          <a:p>
            <a:pPr marL="0" indent="0">
              <a:spcBef>
                <a:spcPct val="20000"/>
              </a:spcBef>
            </a:pPr>
            <a:endParaRPr lang="ca-ES" sz="2800" dirty="0">
              <a:latin typeface="+mn-lt"/>
            </a:endParaRPr>
          </a:p>
          <a:p>
            <a:pPr>
              <a:spcBef>
                <a:spcPct val="20000"/>
              </a:spcBef>
            </a:pPr>
            <a:r>
              <a:rPr lang="ca-ES" sz="2800" dirty="0">
                <a:latin typeface="+mn-lt"/>
              </a:rPr>
              <a:t>Conclusions i propostes per a la promoció i el desenvolupament d’un model de formació dual en el sistema universitari català 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ca-ES" sz="2800" dirty="0">
              <a:latin typeface="+mn-lt"/>
            </a:endParaRPr>
          </a:p>
          <a:p>
            <a:pPr algn="ctr">
              <a:spcBef>
                <a:spcPct val="20000"/>
              </a:spcBef>
              <a:buFont typeface="Arial" charset="0"/>
              <a:buNone/>
            </a:pPr>
            <a:endParaRPr lang="ca-ES" sz="2800" dirty="0">
              <a:latin typeface="+mn-lt"/>
            </a:endParaRPr>
          </a:p>
          <a:p>
            <a:pPr algn="ctr" eaLnBrk="1" hangingPunct="1">
              <a:spcBef>
                <a:spcPct val="20000"/>
              </a:spcBef>
              <a:buFont typeface="Arial" charset="0"/>
              <a:buChar char="•"/>
            </a:pPr>
            <a:endParaRPr lang="ca-ES" sz="2800" dirty="0">
              <a:latin typeface="+mn-lt"/>
            </a:endParaRPr>
          </a:p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endParaRPr lang="ca-ES" sz="2800" dirty="0">
              <a:latin typeface="+mn-lt"/>
            </a:endParaRPr>
          </a:p>
        </p:txBody>
      </p:sp>
      <p:pic>
        <p:nvPicPr>
          <p:cNvPr id="15365" name="1 Imagen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86" y="212823"/>
            <a:ext cx="2902935" cy="705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t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2" y="5981344"/>
            <a:ext cx="11098925" cy="753282"/>
          </a:xfrm>
          <a:prstGeom prst="rect">
            <a:avLst/>
          </a:prstGeom>
        </p:spPr>
      </p:pic>
      <p:cxnSp>
        <p:nvCxnSpPr>
          <p:cNvPr id="13" name="7 Conector recto">
            <a:extLst>
              <a:ext uri="{FF2B5EF4-FFF2-40B4-BE49-F238E27FC236}">
                <a16:creationId xmlns:a16="http://schemas.microsoft.com/office/drawing/2014/main" id="{B501C7B5-4037-4821-A72B-AD2CD515DB7A}"/>
              </a:ext>
            </a:extLst>
          </p:cNvPr>
          <p:cNvCxnSpPr>
            <a:cxnSpLocks/>
          </p:cNvCxnSpPr>
          <p:nvPr/>
        </p:nvCxnSpPr>
        <p:spPr>
          <a:xfrm>
            <a:off x="522946" y="1141294"/>
            <a:ext cx="11000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8956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 Conector recto"/>
          <p:cNvCxnSpPr>
            <a:cxnSpLocks/>
          </p:cNvCxnSpPr>
          <p:nvPr/>
        </p:nvCxnSpPr>
        <p:spPr>
          <a:xfrm>
            <a:off x="493143" y="5908623"/>
            <a:ext cx="11000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4" name="Rectangle 3"/>
          <p:cNvSpPr txBox="1">
            <a:spLocks noChangeArrowheads="1"/>
          </p:cNvSpPr>
          <p:nvPr/>
        </p:nvSpPr>
        <p:spPr bwMode="auto">
          <a:xfrm>
            <a:off x="522946" y="1375271"/>
            <a:ext cx="10970253" cy="4341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ca-ES" sz="2800" b="1">
                <a:latin typeface="+mn-lt"/>
              </a:rPr>
              <a:t>1. La formació universitària dual: principis i beneficis </a:t>
            </a:r>
            <a:endParaRPr lang="ca-ES" sz="2000">
              <a:latin typeface="+mn-lt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ca-ES" sz="2000">
              <a:latin typeface="+mn-lt"/>
            </a:endParaRPr>
          </a:p>
          <a:p>
            <a:pPr algn="ctr">
              <a:spcBef>
                <a:spcPct val="20000"/>
              </a:spcBef>
              <a:buFont typeface="Arial" charset="0"/>
              <a:buNone/>
            </a:pPr>
            <a:endParaRPr lang="ca-ES" sz="2000">
              <a:latin typeface="+mn-lt"/>
            </a:endParaRPr>
          </a:p>
          <a:p>
            <a:pPr algn="ctr" eaLnBrk="1" hangingPunct="1">
              <a:spcBef>
                <a:spcPct val="20000"/>
              </a:spcBef>
              <a:buFont typeface="Arial" charset="0"/>
              <a:buChar char="•"/>
            </a:pPr>
            <a:endParaRPr lang="ca-ES" sz="2000">
              <a:latin typeface="+mn-lt"/>
            </a:endParaRPr>
          </a:p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endParaRPr lang="ca-ES" sz="4000">
              <a:latin typeface="+mn-lt"/>
            </a:endParaRPr>
          </a:p>
        </p:txBody>
      </p:sp>
      <p:pic>
        <p:nvPicPr>
          <p:cNvPr id="15365" name="1 Imagen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86" y="212823"/>
            <a:ext cx="2902935" cy="705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t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2" y="5981344"/>
            <a:ext cx="11098925" cy="753282"/>
          </a:xfrm>
          <a:prstGeom prst="rect">
            <a:avLst/>
          </a:prstGeom>
        </p:spPr>
      </p:pic>
      <p:cxnSp>
        <p:nvCxnSpPr>
          <p:cNvPr id="13" name="7 Conector recto">
            <a:extLst>
              <a:ext uri="{FF2B5EF4-FFF2-40B4-BE49-F238E27FC236}">
                <a16:creationId xmlns:a16="http://schemas.microsoft.com/office/drawing/2014/main" id="{B501C7B5-4037-4821-A72B-AD2CD515DB7A}"/>
              </a:ext>
            </a:extLst>
          </p:cNvPr>
          <p:cNvCxnSpPr>
            <a:cxnSpLocks/>
          </p:cNvCxnSpPr>
          <p:nvPr/>
        </p:nvCxnSpPr>
        <p:spPr>
          <a:xfrm>
            <a:off x="522946" y="1141294"/>
            <a:ext cx="11000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Diagrama 3">
            <a:extLst>
              <a:ext uri="{FF2B5EF4-FFF2-40B4-BE49-F238E27FC236}">
                <a16:creationId xmlns:a16="http://schemas.microsoft.com/office/drawing/2014/main" id="{FF431EF1-E8FD-6D48-BA7D-ABA7557AAB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6621039"/>
              </p:ext>
            </p:extLst>
          </p:nvPr>
        </p:nvGraphicFramePr>
        <p:xfrm>
          <a:off x="710273" y="1490137"/>
          <a:ext cx="10544931" cy="4491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211236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7BF7E30-180F-A249-A379-5DF34D6F88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dgm id="{77BF7E30-180F-A249-A379-5DF34D6F88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8DDBAF2-C898-4F41-B9D1-42A6C487DF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graphicEl>
                                              <a:dgm id="{88DDBAF2-C898-4F41-B9D1-42A6C487DFC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52CAF8C-DB05-1742-B136-47E0B818B1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graphicEl>
                                              <a:dgm id="{352CAF8C-DB05-1742-B136-47E0B818B1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E852D52-AB87-3D46-82F3-1F627688E5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graphicEl>
                                              <a:dgm id="{0E852D52-AB87-3D46-82F3-1F627688E5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1228616-6B4E-2E46-B4DD-977BC02E75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graphicEl>
                                              <a:dgm id="{11228616-6B4E-2E46-B4DD-977BC02E75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0E652D3-9FAE-5248-9834-7405C9FD14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graphicEl>
                                              <a:dgm id="{B0E652D3-9FAE-5248-9834-7405C9FD14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lvl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 Conector recto"/>
          <p:cNvCxnSpPr>
            <a:cxnSpLocks/>
          </p:cNvCxnSpPr>
          <p:nvPr/>
        </p:nvCxnSpPr>
        <p:spPr>
          <a:xfrm>
            <a:off x="493143" y="5908623"/>
            <a:ext cx="11000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4" name="Rectangle 3"/>
          <p:cNvSpPr txBox="1">
            <a:spLocks noChangeArrowheads="1"/>
          </p:cNvSpPr>
          <p:nvPr/>
        </p:nvSpPr>
        <p:spPr bwMode="auto">
          <a:xfrm>
            <a:off x="522946" y="1375272"/>
            <a:ext cx="10970253" cy="577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sz="2800" b="1" dirty="0">
                <a:latin typeface="+mn-lt"/>
              </a:rPr>
              <a:t>2. La </a:t>
            </a:r>
            <a:r>
              <a:rPr lang="en-US" sz="2800" b="1" dirty="0" err="1">
                <a:latin typeface="+mn-lt"/>
              </a:rPr>
              <a:t>formacio</a:t>
            </a:r>
            <a:r>
              <a:rPr lang="en-US" sz="2800" b="1" dirty="0">
                <a:latin typeface="+mn-lt"/>
              </a:rPr>
              <a:t>́ dual </a:t>
            </a:r>
            <a:r>
              <a:rPr lang="en-US" sz="2800" b="1" dirty="0" err="1">
                <a:latin typeface="+mn-lt"/>
              </a:rPr>
              <a:t>en</a:t>
            </a:r>
            <a:r>
              <a:rPr lang="en-US" sz="2800" b="1" dirty="0">
                <a:latin typeface="+mn-lt"/>
              </a:rPr>
              <a:t> </a:t>
            </a:r>
            <a:r>
              <a:rPr lang="en-US" sz="2800" b="1" dirty="0" err="1">
                <a:latin typeface="+mn-lt"/>
              </a:rPr>
              <a:t>l’educacio</a:t>
            </a:r>
            <a:r>
              <a:rPr lang="en-US" sz="2800" b="1" dirty="0">
                <a:latin typeface="+mn-lt"/>
              </a:rPr>
              <a:t>́ superior a Europa </a:t>
            </a:r>
            <a:endParaRPr lang="en-US" sz="2000" dirty="0">
              <a:latin typeface="+mn-lt"/>
            </a:endParaRPr>
          </a:p>
        </p:txBody>
      </p:sp>
      <p:pic>
        <p:nvPicPr>
          <p:cNvPr id="15365" name="1 Imagen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86" y="212823"/>
            <a:ext cx="2902935" cy="705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t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2" y="5981344"/>
            <a:ext cx="11098925" cy="753282"/>
          </a:xfrm>
          <a:prstGeom prst="rect">
            <a:avLst/>
          </a:prstGeom>
        </p:spPr>
      </p:pic>
      <p:cxnSp>
        <p:nvCxnSpPr>
          <p:cNvPr id="13" name="7 Conector recto">
            <a:extLst>
              <a:ext uri="{FF2B5EF4-FFF2-40B4-BE49-F238E27FC236}">
                <a16:creationId xmlns:a16="http://schemas.microsoft.com/office/drawing/2014/main" id="{B501C7B5-4037-4821-A72B-AD2CD515DB7A}"/>
              </a:ext>
            </a:extLst>
          </p:cNvPr>
          <p:cNvCxnSpPr>
            <a:cxnSpLocks/>
          </p:cNvCxnSpPr>
          <p:nvPr/>
        </p:nvCxnSpPr>
        <p:spPr>
          <a:xfrm>
            <a:off x="522946" y="1141294"/>
            <a:ext cx="11000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2FA01D5-E740-6B43-B039-4479C6569F94}"/>
              </a:ext>
            </a:extLst>
          </p:cNvPr>
          <p:cNvSpPr/>
          <p:nvPr/>
        </p:nvSpPr>
        <p:spPr>
          <a:xfrm>
            <a:off x="361243" y="1952979"/>
            <a:ext cx="2772000" cy="14760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2.1. </a:t>
            </a:r>
            <a:r>
              <a:rPr lang="en-US" b="1" dirty="0" err="1"/>
              <a:t>Anàlisi</a:t>
            </a:r>
            <a:r>
              <a:rPr lang="en-US" b="1" dirty="0"/>
              <a:t> de les </a:t>
            </a:r>
            <a:r>
              <a:rPr lang="en-US" b="1" dirty="0" err="1"/>
              <a:t>experiències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bones </a:t>
            </a:r>
            <a:r>
              <a:rPr lang="en-US" b="1" dirty="0" err="1"/>
              <a:t>pràctiques</a:t>
            </a:r>
            <a:r>
              <a:rPr lang="en-US" b="1" dirty="0"/>
              <a:t> de la </a:t>
            </a:r>
            <a:r>
              <a:rPr lang="en-US" b="1" dirty="0" err="1"/>
              <a:t>formacio</a:t>
            </a:r>
            <a:r>
              <a:rPr lang="en-US" b="1" dirty="0"/>
              <a:t>́ </a:t>
            </a:r>
            <a:r>
              <a:rPr lang="en-US" b="1" dirty="0" err="1"/>
              <a:t>universitària</a:t>
            </a:r>
            <a:r>
              <a:rPr lang="en-US" b="1" dirty="0"/>
              <a:t> dual a Europa </a:t>
            </a:r>
            <a:endParaRPr lang="en-US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C5AF27E4-FBB0-9C4E-A0B4-B1242D446C82}"/>
              </a:ext>
            </a:extLst>
          </p:cNvPr>
          <p:cNvSpPr/>
          <p:nvPr/>
        </p:nvSpPr>
        <p:spPr>
          <a:xfrm>
            <a:off x="3216769" y="1952321"/>
            <a:ext cx="2772000" cy="14760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2.2. </a:t>
            </a:r>
            <a:r>
              <a:rPr lang="en-US" b="1" dirty="0" err="1"/>
              <a:t>Avaluacio</a:t>
            </a:r>
            <a:r>
              <a:rPr lang="en-US" b="1" dirty="0"/>
              <a:t>́ </a:t>
            </a:r>
            <a:r>
              <a:rPr lang="en-US" b="1" dirty="0" err="1"/>
              <a:t>dels</a:t>
            </a:r>
            <a:r>
              <a:rPr lang="en-US" b="1" dirty="0"/>
              <a:t> </a:t>
            </a:r>
            <a:r>
              <a:rPr lang="en-US" b="1" dirty="0" err="1"/>
              <a:t>resultats</a:t>
            </a:r>
            <a:r>
              <a:rPr lang="en-US" b="1" dirty="0"/>
              <a:t> de </a:t>
            </a:r>
            <a:r>
              <a:rPr lang="en-US" b="1" dirty="0" err="1"/>
              <a:t>projectes</a:t>
            </a:r>
            <a:r>
              <a:rPr lang="en-US" b="1" dirty="0"/>
              <a:t> </a:t>
            </a:r>
            <a:r>
              <a:rPr lang="en-US" b="1" dirty="0" err="1"/>
              <a:t>europeus</a:t>
            </a:r>
            <a:r>
              <a:rPr lang="en-US" b="1" dirty="0"/>
              <a:t> </a:t>
            </a:r>
            <a:r>
              <a:rPr lang="en-US" b="1" dirty="0" err="1"/>
              <a:t>acomplerts</a:t>
            </a:r>
            <a:r>
              <a:rPr lang="en-US" b="1" dirty="0"/>
              <a:t> </a:t>
            </a:r>
            <a:r>
              <a:rPr lang="en-US" b="1" dirty="0" err="1"/>
              <a:t>en</a:t>
            </a:r>
            <a:r>
              <a:rPr lang="en-US" b="1" dirty="0"/>
              <a:t> el camp de la </a:t>
            </a:r>
            <a:r>
              <a:rPr lang="en-US" b="1" dirty="0" err="1"/>
              <a:t>formacio</a:t>
            </a:r>
            <a:r>
              <a:rPr lang="en-US" b="1" dirty="0"/>
              <a:t>́ </a:t>
            </a:r>
            <a:r>
              <a:rPr lang="en-US" b="1" dirty="0" err="1"/>
              <a:t>universitària</a:t>
            </a:r>
            <a:r>
              <a:rPr lang="en-US" b="1" dirty="0"/>
              <a:t> dual </a:t>
            </a:r>
            <a:endParaRPr lang="en-US" dirty="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3103EA9C-350F-FF42-BC14-8C069B4E4093}"/>
              </a:ext>
            </a:extLst>
          </p:cNvPr>
          <p:cNvSpPr/>
          <p:nvPr/>
        </p:nvSpPr>
        <p:spPr>
          <a:xfrm>
            <a:off x="6072295" y="1952321"/>
            <a:ext cx="2772000" cy="14760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2.3. </a:t>
            </a:r>
            <a:r>
              <a:rPr lang="en-US" b="1" dirty="0" err="1"/>
              <a:t>Anàlisi</a:t>
            </a:r>
            <a:r>
              <a:rPr lang="en-US" b="1" dirty="0"/>
              <a:t> de </a:t>
            </a:r>
            <a:r>
              <a:rPr lang="en-US" b="1" dirty="0" err="1"/>
              <a:t>l’experiència</a:t>
            </a:r>
            <a:r>
              <a:rPr lang="en-US" b="1" dirty="0"/>
              <a:t> de </a:t>
            </a:r>
            <a:r>
              <a:rPr lang="en-US" b="1" dirty="0" err="1"/>
              <a:t>formacio</a:t>
            </a:r>
            <a:r>
              <a:rPr lang="en-US" b="1" dirty="0"/>
              <a:t>́ </a:t>
            </a:r>
            <a:r>
              <a:rPr lang="en-US" b="1" dirty="0" err="1"/>
              <a:t>universitària</a:t>
            </a:r>
            <a:r>
              <a:rPr lang="en-US" b="1" dirty="0"/>
              <a:t> dual a </a:t>
            </a:r>
            <a:r>
              <a:rPr lang="en-US" b="1" dirty="0" err="1"/>
              <a:t>l’Estat</a:t>
            </a:r>
            <a:r>
              <a:rPr lang="en-US" b="1" dirty="0"/>
              <a:t> </a:t>
            </a:r>
            <a:r>
              <a:rPr lang="en-US" b="1" dirty="0" err="1"/>
              <a:t>espanyol</a:t>
            </a:r>
            <a:r>
              <a:rPr lang="en-US" b="1" dirty="0"/>
              <a:t> </a:t>
            </a:r>
            <a:endParaRPr lang="en-US" dirty="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A55F545F-BE03-5948-B98F-067D1A442942}"/>
              </a:ext>
            </a:extLst>
          </p:cNvPr>
          <p:cNvSpPr/>
          <p:nvPr/>
        </p:nvSpPr>
        <p:spPr>
          <a:xfrm>
            <a:off x="8927822" y="1952321"/>
            <a:ext cx="2772000" cy="14760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2.4. </a:t>
            </a:r>
            <a:r>
              <a:rPr lang="en-US" b="1" dirty="0" err="1"/>
              <a:t>Anàlisi</a:t>
            </a:r>
            <a:r>
              <a:rPr lang="en-US" b="1" dirty="0"/>
              <a:t> del model de </a:t>
            </a:r>
            <a:r>
              <a:rPr lang="en-US" b="1" dirty="0" err="1"/>
              <a:t>formacio</a:t>
            </a:r>
            <a:r>
              <a:rPr lang="en-US" b="1" dirty="0"/>
              <a:t>́ </a:t>
            </a:r>
            <a:r>
              <a:rPr lang="en-US" b="1" dirty="0" err="1"/>
              <a:t>universitària</a:t>
            </a:r>
            <a:r>
              <a:rPr lang="en-US" b="1" dirty="0"/>
              <a:t> dual </a:t>
            </a:r>
            <a:r>
              <a:rPr lang="en-US" b="1" dirty="0" err="1"/>
              <a:t>instaurat</a:t>
            </a:r>
            <a:r>
              <a:rPr lang="en-US" b="1" dirty="0"/>
              <a:t> al </a:t>
            </a:r>
            <a:r>
              <a:rPr lang="en-US" b="1" dirty="0" err="1"/>
              <a:t>País</a:t>
            </a:r>
            <a:r>
              <a:rPr lang="en-US" b="1" dirty="0"/>
              <a:t> </a:t>
            </a:r>
            <a:r>
              <a:rPr lang="en-US" b="1" dirty="0" err="1"/>
              <a:t>Basc</a:t>
            </a:r>
            <a:r>
              <a:rPr lang="en-US" b="1" dirty="0"/>
              <a:t> </a:t>
            </a:r>
            <a:endParaRPr lang="en-US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3C5177B3-64C0-3D44-AE77-D274C003BA46}"/>
              </a:ext>
            </a:extLst>
          </p:cNvPr>
          <p:cNvSpPr/>
          <p:nvPr/>
        </p:nvSpPr>
        <p:spPr>
          <a:xfrm>
            <a:off x="361243" y="3623453"/>
            <a:ext cx="2772000" cy="55803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/>
              <a:t>DHWB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86AA097-54D5-5C46-B29E-57787C637CC7}"/>
              </a:ext>
            </a:extLst>
          </p:cNvPr>
          <p:cNvSpPr/>
          <p:nvPr/>
        </p:nvSpPr>
        <p:spPr>
          <a:xfrm>
            <a:off x="361242" y="4361034"/>
            <a:ext cx="2772000" cy="926227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/>
              <a:t>FORMASUP </a:t>
            </a:r>
          </a:p>
          <a:p>
            <a:pPr algn="ctr"/>
            <a:r>
              <a:rPr lang="ca-ES" sz="1400" dirty="0"/>
              <a:t>NPC  - </a:t>
            </a:r>
            <a:r>
              <a:rPr lang="ca-ES" sz="1400" dirty="0" err="1"/>
              <a:t>Hauts</a:t>
            </a:r>
            <a:r>
              <a:rPr lang="ca-ES" sz="1400" dirty="0"/>
              <a:t>-de-France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E802259-2FD8-E841-9845-8B3C713BBB11}"/>
              </a:ext>
            </a:extLst>
          </p:cNvPr>
          <p:cNvSpPr/>
          <p:nvPr/>
        </p:nvSpPr>
        <p:spPr>
          <a:xfrm>
            <a:off x="3216770" y="3617263"/>
            <a:ext cx="2772000" cy="55803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 err="1"/>
              <a:t>ApprEnt</a:t>
            </a:r>
            <a:endParaRPr lang="ca-ES" dirty="0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6BD267BF-CE84-694B-9CDD-9444B3DE3E48}"/>
              </a:ext>
            </a:extLst>
          </p:cNvPr>
          <p:cNvSpPr/>
          <p:nvPr/>
        </p:nvSpPr>
        <p:spPr>
          <a:xfrm>
            <a:off x="3216769" y="4355105"/>
            <a:ext cx="2772000" cy="55803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/>
              <a:t>CWIHE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2484FFC7-E831-A049-B0B4-5FA4E29B6A82}"/>
              </a:ext>
            </a:extLst>
          </p:cNvPr>
          <p:cNvSpPr/>
          <p:nvPr/>
        </p:nvSpPr>
        <p:spPr>
          <a:xfrm>
            <a:off x="3216769" y="5061461"/>
            <a:ext cx="2772000" cy="55803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/>
              <a:t>LLL-TRANSVERSALIS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44BC826-8C20-C741-93E5-2DA7A2C6453B}"/>
              </a:ext>
            </a:extLst>
          </p:cNvPr>
          <p:cNvSpPr/>
          <p:nvPr/>
        </p:nvSpPr>
        <p:spPr>
          <a:xfrm>
            <a:off x="6096000" y="3617263"/>
            <a:ext cx="2772000" cy="558031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/>
              <a:t>Propostes </a:t>
            </a:r>
            <a:r>
              <a:rPr lang="ca-ES" i="1" dirty="0" err="1"/>
              <a:t>Ministerio</a:t>
            </a:r>
            <a:endParaRPr lang="ca-ES" i="1" dirty="0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549A88B5-4B46-8F4A-BD4B-CD622E05D8DA}"/>
              </a:ext>
            </a:extLst>
          </p:cNvPr>
          <p:cNvSpPr/>
          <p:nvPr/>
        </p:nvSpPr>
        <p:spPr>
          <a:xfrm>
            <a:off x="8975233" y="3622100"/>
            <a:ext cx="2772000" cy="4680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/>
              <a:t>IMH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45B0BE22-2627-D540-BA25-99F0C0845085}"/>
              </a:ext>
            </a:extLst>
          </p:cNvPr>
          <p:cNvSpPr/>
          <p:nvPr/>
        </p:nvSpPr>
        <p:spPr>
          <a:xfrm>
            <a:off x="8975232" y="4202459"/>
            <a:ext cx="2772000" cy="4680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/>
              <a:t>Govern Basc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785D0C24-AE78-9C47-9991-C1FAB56AA517}"/>
              </a:ext>
            </a:extLst>
          </p:cNvPr>
          <p:cNvSpPr/>
          <p:nvPr/>
        </p:nvSpPr>
        <p:spPr>
          <a:xfrm>
            <a:off x="8975231" y="4782818"/>
            <a:ext cx="2772000" cy="4680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/>
              <a:t>UPV–EHU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B713E44B-4CD7-CF47-8DD8-7370FC4B357C}"/>
              </a:ext>
            </a:extLst>
          </p:cNvPr>
          <p:cNvSpPr/>
          <p:nvPr/>
        </p:nvSpPr>
        <p:spPr>
          <a:xfrm>
            <a:off x="8975230" y="5363177"/>
            <a:ext cx="2772000" cy="4680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/>
              <a:t>UNIBASQ</a:t>
            </a:r>
          </a:p>
        </p:txBody>
      </p:sp>
    </p:spTree>
    <p:extLst>
      <p:ext uri="{BB962C8B-B14F-4D97-AF65-F5344CB8AC3E}">
        <p14:creationId xmlns:p14="http://schemas.microsoft.com/office/powerpoint/2010/main" val="2544036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1" grpId="0" animBg="1"/>
      <p:bldP spid="12" grpId="0" animBg="1"/>
      <p:bldP spid="4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2" grpId="0" animBg="1"/>
      <p:bldP spid="23" grpId="0" animBg="1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 Conector recto"/>
          <p:cNvCxnSpPr>
            <a:cxnSpLocks/>
          </p:cNvCxnSpPr>
          <p:nvPr/>
        </p:nvCxnSpPr>
        <p:spPr>
          <a:xfrm>
            <a:off x="893975" y="5908623"/>
            <a:ext cx="11000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4" name="Rectangle 3"/>
          <p:cNvSpPr txBox="1">
            <a:spLocks noChangeArrowheads="1"/>
          </p:cNvSpPr>
          <p:nvPr/>
        </p:nvSpPr>
        <p:spPr bwMode="auto">
          <a:xfrm>
            <a:off x="522946" y="1375272"/>
            <a:ext cx="10970253" cy="577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sz="2800" b="1" dirty="0">
                <a:latin typeface="+mn-lt"/>
              </a:rPr>
              <a:t>3. La </a:t>
            </a:r>
            <a:r>
              <a:rPr lang="en-US" sz="2800" b="1" dirty="0" err="1">
                <a:latin typeface="+mn-lt"/>
              </a:rPr>
              <a:t>formacio</a:t>
            </a:r>
            <a:r>
              <a:rPr lang="en-US" sz="2800" b="1" dirty="0">
                <a:latin typeface="+mn-lt"/>
              </a:rPr>
              <a:t>́ dual </a:t>
            </a:r>
            <a:r>
              <a:rPr lang="en-US" sz="2800" b="1" dirty="0" err="1">
                <a:latin typeface="+mn-lt"/>
              </a:rPr>
              <a:t>en</a:t>
            </a:r>
            <a:r>
              <a:rPr lang="en-US" sz="2800" b="1" dirty="0">
                <a:latin typeface="+mn-lt"/>
              </a:rPr>
              <a:t> </a:t>
            </a:r>
            <a:r>
              <a:rPr lang="en-US" sz="2800" b="1" dirty="0" err="1">
                <a:latin typeface="+mn-lt"/>
              </a:rPr>
              <a:t>l’educacio</a:t>
            </a:r>
            <a:r>
              <a:rPr lang="en-US" sz="2800" b="1" dirty="0">
                <a:latin typeface="+mn-lt"/>
              </a:rPr>
              <a:t>́ superior a Catalunya </a:t>
            </a:r>
            <a:endParaRPr lang="en-US" sz="2000" dirty="0">
              <a:latin typeface="+mn-lt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ca-ES" sz="2000" dirty="0">
              <a:latin typeface="+mn-lt"/>
            </a:endParaRPr>
          </a:p>
          <a:p>
            <a:pPr algn="ctr">
              <a:spcBef>
                <a:spcPct val="20000"/>
              </a:spcBef>
              <a:buFont typeface="Arial" charset="0"/>
              <a:buNone/>
            </a:pPr>
            <a:endParaRPr lang="ca-ES" sz="2000" dirty="0">
              <a:latin typeface="+mn-lt"/>
            </a:endParaRPr>
          </a:p>
          <a:p>
            <a:pPr algn="ctr" eaLnBrk="1" hangingPunct="1">
              <a:spcBef>
                <a:spcPct val="20000"/>
              </a:spcBef>
              <a:buFont typeface="Arial" charset="0"/>
              <a:buChar char="•"/>
            </a:pPr>
            <a:endParaRPr lang="ca-ES" sz="2000" dirty="0">
              <a:latin typeface="+mn-lt"/>
            </a:endParaRPr>
          </a:p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endParaRPr lang="ca-ES" sz="4000" dirty="0">
              <a:latin typeface="+mn-lt"/>
            </a:endParaRPr>
          </a:p>
        </p:txBody>
      </p:sp>
      <p:pic>
        <p:nvPicPr>
          <p:cNvPr id="15365" name="1 Imagen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86" y="212823"/>
            <a:ext cx="2902935" cy="705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t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2" y="5981344"/>
            <a:ext cx="11098925" cy="753282"/>
          </a:xfrm>
          <a:prstGeom prst="rect">
            <a:avLst/>
          </a:prstGeom>
        </p:spPr>
      </p:pic>
      <p:cxnSp>
        <p:nvCxnSpPr>
          <p:cNvPr id="13" name="7 Conector recto">
            <a:extLst>
              <a:ext uri="{FF2B5EF4-FFF2-40B4-BE49-F238E27FC236}">
                <a16:creationId xmlns:a16="http://schemas.microsoft.com/office/drawing/2014/main" id="{B501C7B5-4037-4821-A72B-AD2CD515DB7A}"/>
              </a:ext>
            </a:extLst>
          </p:cNvPr>
          <p:cNvCxnSpPr>
            <a:cxnSpLocks/>
          </p:cNvCxnSpPr>
          <p:nvPr/>
        </p:nvCxnSpPr>
        <p:spPr>
          <a:xfrm>
            <a:off x="522946" y="1141294"/>
            <a:ext cx="11000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7 Conector recto">
            <a:extLst>
              <a:ext uri="{FF2B5EF4-FFF2-40B4-BE49-F238E27FC236}">
                <a16:creationId xmlns:a16="http://schemas.microsoft.com/office/drawing/2014/main" id="{166E7EBA-F3AC-6747-A0BF-4730D79FDEB7}"/>
              </a:ext>
            </a:extLst>
          </p:cNvPr>
          <p:cNvCxnSpPr>
            <a:cxnSpLocks/>
          </p:cNvCxnSpPr>
          <p:nvPr/>
        </p:nvCxnSpPr>
        <p:spPr>
          <a:xfrm>
            <a:off x="893975" y="5908623"/>
            <a:ext cx="11000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D7A9F5F-A146-5D41-A7F0-413B8C40F82A}"/>
              </a:ext>
            </a:extLst>
          </p:cNvPr>
          <p:cNvSpPr/>
          <p:nvPr/>
        </p:nvSpPr>
        <p:spPr>
          <a:xfrm>
            <a:off x="760335" y="1952979"/>
            <a:ext cx="2772000" cy="35803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3.1. </a:t>
            </a:r>
            <a:r>
              <a:rPr lang="en-US" b="1" dirty="0" err="1"/>
              <a:t>Estat</a:t>
            </a:r>
            <a:r>
              <a:rPr lang="en-US" b="1" dirty="0"/>
              <a:t> de la </a:t>
            </a:r>
            <a:r>
              <a:rPr lang="en-US" b="1" dirty="0" err="1"/>
              <a:t>formacio</a:t>
            </a:r>
            <a:r>
              <a:rPr lang="en-US" b="1" dirty="0"/>
              <a:t>́ dual a les </a:t>
            </a:r>
            <a:r>
              <a:rPr lang="en-US" b="1" dirty="0" err="1"/>
              <a:t>universitats</a:t>
            </a:r>
            <a:r>
              <a:rPr lang="en-US" b="1" dirty="0"/>
              <a:t> </a:t>
            </a:r>
            <a:r>
              <a:rPr lang="en-US" b="1" dirty="0" err="1"/>
              <a:t>membres</a:t>
            </a:r>
            <a:r>
              <a:rPr lang="en-US" b="1" dirty="0"/>
              <a:t> de </a:t>
            </a:r>
            <a:r>
              <a:rPr lang="en-US" b="1" dirty="0" err="1"/>
              <a:t>l’ACUP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 err="1"/>
              <a:t>i</a:t>
            </a:r>
            <a:r>
              <a:rPr lang="en-US" b="1" dirty="0"/>
              <a:t> de la Plataforma CTI </a:t>
            </a:r>
            <a:endParaRPr lang="en-US" dirty="0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C1423247-4FCD-3A49-8ACD-4B4A1D8529A4}"/>
              </a:ext>
            </a:extLst>
          </p:cNvPr>
          <p:cNvSpPr/>
          <p:nvPr/>
        </p:nvSpPr>
        <p:spPr>
          <a:xfrm>
            <a:off x="4183695" y="1952979"/>
            <a:ext cx="2680566" cy="105326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b="1" dirty="0"/>
              <a:t>Universitats amb programes desenvolupats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570AD9DB-657D-1648-AEA7-E3175CDE969C}"/>
              </a:ext>
            </a:extLst>
          </p:cNvPr>
          <p:cNvSpPr/>
          <p:nvPr/>
        </p:nvSpPr>
        <p:spPr>
          <a:xfrm>
            <a:off x="4183694" y="3212735"/>
            <a:ext cx="2680566" cy="105326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b="1" dirty="0"/>
              <a:t>Universitats amb programes comparables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656D6527-836B-EB48-AF44-27BDC3B44F0C}"/>
              </a:ext>
            </a:extLst>
          </p:cNvPr>
          <p:cNvSpPr/>
          <p:nvPr/>
        </p:nvSpPr>
        <p:spPr>
          <a:xfrm>
            <a:off x="4183693" y="4482581"/>
            <a:ext cx="2680566" cy="1053268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b="1" dirty="0"/>
              <a:t>Universitats amb programes projectats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7D5ED1A4-A8EA-4E43-B46A-6C77378988DF}"/>
              </a:ext>
            </a:extLst>
          </p:cNvPr>
          <p:cNvSpPr/>
          <p:nvPr/>
        </p:nvSpPr>
        <p:spPr>
          <a:xfrm>
            <a:off x="7465511" y="1952979"/>
            <a:ext cx="3870542" cy="1053268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/>
              <a:t>Universitat de Lleida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B21EBE3C-0AB9-8D40-B0FC-714FC5893EAE}"/>
              </a:ext>
            </a:extLst>
          </p:cNvPr>
          <p:cNvSpPr/>
          <p:nvPr/>
        </p:nvSpPr>
        <p:spPr>
          <a:xfrm>
            <a:off x="7465511" y="3216515"/>
            <a:ext cx="3870542" cy="1053268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/>
              <a:t>Universitat Autònoma de Barcelona</a:t>
            </a:r>
          </a:p>
          <a:p>
            <a:pPr algn="ctr"/>
            <a:r>
              <a:rPr lang="ca-ES" dirty="0"/>
              <a:t>Universitat de Barcelona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98517F3A-5B20-564B-922C-8E88A82EC6E6}"/>
              </a:ext>
            </a:extLst>
          </p:cNvPr>
          <p:cNvSpPr/>
          <p:nvPr/>
        </p:nvSpPr>
        <p:spPr>
          <a:xfrm>
            <a:off x="7465511" y="4480051"/>
            <a:ext cx="3870542" cy="1053268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/>
              <a:t>Universitat Rovira Virgili</a:t>
            </a:r>
          </a:p>
          <a:p>
            <a:pPr algn="ctr"/>
            <a:r>
              <a:rPr lang="ca-ES" dirty="0"/>
              <a:t>Universitat Oberta de Catalunya</a:t>
            </a:r>
          </a:p>
          <a:p>
            <a:pPr algn="ctr"/>
            <a:r>
              <a:rPr lang="ca-ES" dirty="0" err="1"/>
              <a:t>Tecnocampus</a:t>
            </a:r>
            <a:r>
              <a:rPr lang="ca-ES" dirty="0"/>
              <a:t> (UPF)</a:t>
            </a:r>
          </a:p>
          <a:p>
            <a:pPr algn="ctr"/>
            <a:r>
              <a:rPr lang="ca-ES" dirty="0"/>
              <a:t>Universitat de Vic</a:t>
            </a:r>
          </a:p>
        </p:txBody>
      </p:sp>
    </p:spTree>
    <p:extLst>
      <p:ext uri="{BB962C8B-B14F-4D97-AF65-F5344CB8AC3E}">
        <p14:creationId xmlns:p14="http://schemas.microsoft.com/office/powerpoint/2010/main" val="3968150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0" grpId="0" animBg="1"/>
      <p:bldP spid="25" grpId="0" animBg="1"/>
      <p:bldP spid="26" grpId="0" animBg="1"/>
      <p:bldP spid="2" grpId="0" animBg="1"/>
      <p:bldP spid="27" grpId="0" animBg="1"/>
      <p:bldP spid="2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 Conector recto"/>
          <p:cNvCxnSpPr>
            <a:cxnSpLocks/>
          </p:cNvCxnSpPr>
          <p:nvPr/>
        </p:nvCxnSpPr>
        <p:spPr>
          <a:xfrm>
            <a:off x="893975" y="5908623"/>
            <a:ext cx="11000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4" name="Rectangle 3"/>
          <p:cNvSpPr txBox="1">
            <a:spLocks noChangeArrowheads="1"/>
          </p:cNvSpPr>
          <p:nvPr/>
        </p:nvSpPr>
        <p:spPr bwMode="auto">
          <a:xfrm>
            <a:off x="522946" y="1375272"/>
            <a:ext cx="10970253" cy="577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US" sz="2800" b="1" dirty="0">
                <a:latin typeface="+mn-lt"/>
              </a:rPr>
              <a:t>3. La </a:t>
            </a:r>
            <a:r>
              <a:rPr lang="en-US" sz="2800" b="1" dirty="0" err="1">
                <a:latin typeface="+mn-lt"/>
              </a:rPr>
              <a:t>formacio</a:t>
            </a:r>
            <a:r>
              <a:rPr lang="en-US" sz="2800" b="1" dirty="0">
                <a:latin typeface="+mn-lt"/>
              </a:rPr>
              <a:t>́ dual </a:t>
            </a:r>
            <a:r>
              <a:rPr lang="en-US" sz="2800" b="1" dirty="0" err="1">
                <a:latin typeface="+mn-lt"/>
              </a:rPr>
              <a:t>en</a:t>
            </a:r>
            <a:r>
              <a:rPr lang="en-US" sz="2800" b="1" dirty="0">
                <a:latin typeface="+mn-lt"/>
              </a:rPr>
              <a:t> </a:t>
            </a:r>
            <a:r>
              <a:rPr lang="en-US" sz="2800" b="1" dirty="0" err="1">
                <a:latin typeface="+mn-lt"/>
              </a:rPr>
              <a:t>l’educacio</a:t>
            </a:r>
            <a:r>
              <a:rPr lang="en-US" sz="2800" b="1" dirty="0">
                <a:latin typeface="+mn-lt"/>
              </a:rPr>
              <a:t>́ superior a Catalunya </a:t>
            </a:r>
            <a:endParaRPr lang="en-US" sz="2000" dirty="0">
              <a:latin typeface="+mn-lt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ca-ES" sz="2000" dirty="0">
              <a:latin typeface="+mn-lt"/>
            </a:endParaRPr>
          </a:p>
          <a:p>
            <a:pPr algn="ctr">
              <a:spcBef>
                <a:spcPct val="20000"/>
              </a:spcBef>
              <a:buFont typeface="Arial" charset="0"/>
              <a:buNone/>
            </a:pPr>
            <a:endParaRPr lang="ca-ES" sz="2000" dirty="0">
              <a:latin typeface="+mn-lt"/>
            </a:endParaRPr>
          </a:p>
          <a:p>
            <a:pPr algn="ctr" eaLnBrk="1" hangingPunct="1">
              <a:spcBef>
                <a:spcPct val="20000"/>
              </a:spcBef>
              <a:buFont typeface="Arial" charset="0"/>
              <a:buChar char="•"/>
            </a:pPr>
            <a:endParaRPr lang="ca-ES" sz="2000" dirty="0">
              <a:latin typeface="+mn-lt"/>
            </a:endParaRPr>
          </a:p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endParaRPr lang="ca-ES" sz="4000" dirty="0">
              <a:latin typeface="+mn-lt"/>
            </a:endParaRPr>
          </a:p>
        </p:txBody>
      </p:sp>
      <p:pic>
        <p:nvPicPr>
          <p:cNvPr id="15365" name="1 Imagen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86" y="212823"/>
            <a:ext cx="2902935" cy="705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t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2" y="5981344"/>
            <a:ext cx="11098925" cy="753282"/>
          </a:xfrm>
          <a:prstGeom prst="rect">
            <a:avLst/>
          </a:prstGeom>
        </p:spPr>
      </p:pic>
      <p:cxnSp>
        <p:nvCxnSpPr>
          <p:cNvPr id="13" name="7 Conector recto">
            <a:extLst>
              <a:ext uri="{FF2B5EF4-FFF2-40B4-BE49-F238E27FC236}">
                <a16:creationId xmlns:a16="http://schemas.microsoft.com/office/drawing/2014/main" id="{B501C7B5-4037-4821-A72B-AD2CD515DB7A}"/>
              </a:ext>
            </a:extLst>
          </p:cNvPr>
          <p:cNvCxnSpPr>
            <a:cxnSpLocks/>
          </p:cNvCxnSpPr>
          <p:nvPr/>
        </p:nvCxnSpPr>
        <p:spPr>
          <a:xfrm>
            <a:off x="522946" y="1141294"/>
            <a:ext cx="11000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7 Conector recto">
            <a:extLst>
              <a:ext uri="{FF2B5EF4-FFF2-40B4-BE49-F238E27FC236}">
                <a16:creationId xmlns:a16="http://schemas.microsoft.com/office/drawing/2014/main" id="{166E7EBA-F3AC-6747-A0BF-4730D79FDEB7}"/>
              </a:ext>
            </a:extLst>
          </p:cNvPr>
          <p:cNvCxnSpPr>
            <a:cxnSpLocks/>
          </p:cNvCxnSpPr>
          <p:nvPr/>
        </p:nvCxnSpPr>
        <p:spPr>
          <a:xfrm>
            <a:off x="893975" y="5908623"/>
            <a:ext cx="11000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D7A9F5F-A146-5D41-A7F0-413B8C40F82A}"/>
              </a:ext>
            </a:extLst>
          </p:cNvPr>
          <p:cNvSpPr/>
          <p:nvPr/>
        </p:nvSpPr>
        <p:spPr>
          <a:xfrm>
            <a:off x="760335" y="1952979"/>
            <a:ext cx="2772000" cy="35803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3.3. Un </a:t>
            </a:r>
            <a:r>
              <a:rPr lang="en-US" b="1" dirty="0" err="1"/>
              <a:t>nou</a:t>
            </a:r>
            <a:r>
              <a:rPr lang="en-US" b="1" dirty="0"/>
              <a:t> </a:t>
            </a:r>
            <a:r>
              <a:rPr lang="en-US" b="1" dirty="0" err="1"/>
              <a:t>clima</a:t>
            </a:r>
            <a:r>
              <a:rPr lang="en-US" b="1" dirty="0"/>
              <a:t> per la </a:t>
            </a:r>
            <a:r>
              <a:rPr lang="en-US" b="1" dirty="0" err="1"/>
              <a:t>formacio</a:t>
            </a:r>
            <a:r>
              <a:rPr lang="en-US" b="1" dirty="0"/>
              <a:t>́ </a:t>
            </a:r>
            <a:r>
              <a:rPr lang="en-US" b="1" dirty="0" err="1"/>
              <a:t>universitària</a:t>
            </a:r>
            <a:r>
              <a:rPr lang="en-US" b="1" dirty="0"/>
              <a:t> dual a Catalunya </a:t>
            </a:r>
            <a:endParaRPr lang="en-US" dirty="0"/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C1423247-4FCD-3A49-8ACD-4B4A1D8529A4}"/>
              </a:ext>
            </a:extLst>
          </p:cNvPr>
          <p:cNvSpPr/>
          <p:nvPr/>
        </p:nvSpPr>
        <p:spPr>
          <a:xfrm>
            <a:off x="4158636" y="3209148"/>
            <a:ext cx="7039629" cy="4320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b="1" dirty="0"/>
              <a:t>Pacte Nacional per a la Societat del Coneixement - PN@SC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570AD9DB-657D-1648-AEA7-E3175CDE969C}"/>
              </a:ext>
            </a:extLst>
          </p:cNvPr>
          <p:cNvSpPr/>
          <p:nvPr/>
        </p:nvSpPr>
        <p:spPr>
          <a:xfrm>
            <a:off x="4158636" y="1951264"/>
            <a:ext cx="7039629" cy="4320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b="1" dirty="0"/>
              <a:t>Iniciativa Universitats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D07BE54B-7D7E-C14A-BC50-99737EECC73B}"/>
              </a:ext>
            </a:extLst>
          </p:cNvPr>
          <p:cNvSpPr/>
          <p:nvPr/>
        </p:nvSpPr>
        <p:spPr>
          <a:xfrm>
            <a:off x="4158637" y="3838090"/>
            <a:ext cx="7039629" cy="4320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b="1" dirty="0"/>
              <a:t>Doctorats Industrials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7AEFF706-ED2A-1743-8C51-63ACDCCF1716}"/>
              </a:ext>
            </a:extLst>
          </p:cNvPr>
          <p:cNvSpPr/>
          <p:nvPr/>
        </p:nvSpPr>
        <p:spPr>
          <a:xfrm>
            <a:off x="4158637" y="4467032"/>
            <a:ext cx="7039629" cy="4320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b="1" dirty="0"/>
              <a:t>Experiència Formació Professional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D9353D12-7089-9444-97AD-D3A784BD6FBA}"/>
              </a:ext>
            </a:extLst>
          </p:cNvPr>
          <p:cNvSpPr/>
          <p:nvPr/>
        </p:nvSpPr>
        <p:spPr>
          <a:xfrm>
            <a:off x="4158636" y="5095973"/>
            <a:ext cx="7039629" cy="4320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b="1" dirty="0"/>
              <a:t>Impuls Societat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DBDC0ED6-A166-654A-A5BC-779AB5175E89}"/>
              </a:ext>
            </a:extLst>
          </p:cNvPr>
          <p:cNvSpPr/>
          <p:nvPr/>
        </p:nvSpPr>
        <p:spPr>
          <a:xfrm>
            <a:off x="4158636" y="2580206"/>
            <a:ext cx="7039629" cy="4320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b="1" dirty="0"/>
              <a:t>Voluntat Política</a:t>
            </a:r>
          </a:p>
        </p:txBody>
      </p:sp>
    </p:spTree>
    <p:extLst>
      <p:ext uri="{BB962C8B-B14F-4D97-AF65-F5344CB8AC3E}">
        <p14:creationId xmlns:p14="http://schemas.microsoft.com/office/powerpoint/2010/main" val="1859190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0" grpId="0" animBg="1"/>
      <p:bldP spid="25" grpId="0" animBg="1"/>
      <p:bldP spid="16" grpId="0" animBg="1"/>
      <p:bldP spid="17" grpId="0" animBg="1"/>
      <p:bldP spid="18" grpId="0" animBg="1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 Conector recto"/>
          <p:cNvCxnSpPr>
            <a:cxnSpLocks/>
          </p:cNvCxnSpPr>
          <p:nvPr/>
        </p:nvCxnSpPr>
        <p:spPr>
          <a:xfrm>
            <a:off x="493143" y="5908623"/>
            <a:ext cx="11000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365" name="1 Imagen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86" y="212823"/>
            <a:ext cx="2902935" cy="705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t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2" y="5981344"/>
            <a:ext cx="11098925" cy="753282"/>
          </a:xfrm>
          <a:prstGeom prst="rect">
            <a:avLst/>
          </a:prstGeom>
        </p:spPr>
      </p:pic>
      <p:cxnSp>
        <p:nvCxnSpPr>
          <p:cNvPr id="13" name="7 Conector recto">
            <a:extLst>
              <a:ext uri="{FF2B5EF4-FFF2-40B4-BE49-F238E27FC236}">
                <a16:creationId xmlns:a16="http://schemas.microsoft.com/office/drawing/2014/main" id="{B501C7B5-4037-4821-A72B-AD2CD515DB7A}"/>
              </a:ext>
            </a:extLst>
          </p:cNvPr>
          <p:cNvCxnSpPr>
            <a:cxnSpLocks/>
          </p:cNvCxnSpPr>
          <p:nvPr/>
        </p:nvCxnSpPr>
        <p:spPr>
          <a:xfrm>
            <a:off x="522946" y="1141294"/>
            <a:ext cx="11000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16" descr="page58image64624432">
            <a:extLst>
              <a:ext uri="{FF2B5EF4-FFF2-40B4-BE49-F238E27FC236}">
                <a16:creationId xmlns:a16="http://schemas.microsoft.com/office/drawing/2014/main" id="{ADD3AEA5-017E-324E-AD34-22CB4AA04F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1222" y="1218495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" descr="page59image47444576">
            <a:extLst>
              <a:ext uri="{FF2B5EF4-FFF2-40B4-BE49-F238E27FC236}">
                <a16:creationId xmlns:a16="http://schemas.microsoft.com/office/drawing/2014/main" id="{829DEE90-2D5C-FB49-A1E8-ADA3A4E98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1715" y="1218495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page61image64275104">
            <a:extLst>
              <a:ext uri="{FF2B5EF4-FFF2-40B4-BE49-F238E27FC236}">
                <a16:creationId xmlns:a16="http://schemas.microsoft.com/office/drawing/2014/main" id="{BDEF5A30-C2C5-CB4A-A68B-C6F5AEF61A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2208" y="1218495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page62image64700160">
            <a:extLst>
              <a:ext uri="{FF2B5EF4-FFF2-40B4-BE49-F238E27FC236}">
                <a16:creationId xmlns:a16="http://schemas.microsoft.com/office/drawing/2014/main" id="{7D3B1993-CE26-0642-898F-83EDBB4457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2699" y="1218495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" descr="page40image47443952">
            <a:extLst>
              <a:ext uri="{FF2B5EF4-FFF2-40B4-BE49-F238E27FC236}">
                <a16:creationId xmlns:a16="http://schemas.microsoft.com/office/drawing/2014/main" id="{741633EA-8D8E-FA4C-B885-E3F383CB81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43" y="2427952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" descr="page42image47526080">
            <a:extLst>
              <a:ext uri="{FF2B5EF4-FFF2-40B4-BE49-F238E27FC236}">
                <a16:creationId xmlns:a16="http://schemas.microsoft.com/office/drawing/2014/main" id="{41E16054-32E3-2645-83C4-A8A24E261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236" y="2427952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page43image47563584">
            <a:extLst>
              <a:ext uri="{FF2B5EF4-FFF2-40B4-BE49-F238E27FC236}">
                <a16:creationId xmlns:a16="http://schemas.microsoft.com/office/drawing/2014/main" id="{B204B1CB-0FAE-3145-9DCB-34173947D1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729" y="2427952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page44image47419872">
            <a:extLst>
              <a:ext uri="{FF2B5EF4-FFF2-40B4-BE49-F238E27FC236}">
                <a16:creationId xmlns:a16="http://schemas.microsoft.com/office/drawing/2014/main" id="{6F03C5DA-7EFE-1044-A398-3FB2E5327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1222" y="2427952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page47image64671568">
            <a:extLst>
              <a:ext uri="{FF2B5EF4-FFF2-40B4-BE49-F238E27FC236}">
                <a16:creationId xmlns:a16="http://schemas.microsoft.com/office/drawing/2014/main" id="{CCC44E02-8235-EC43-A46D-479B25490B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2208" y="2427952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" descr="page48image47572736">
            <a:extLst>
              <a:ext uri="{FF2B5EF4-FFF2-40B4-BE49-F238E27FC236}">
                <a16:creationId xmlns:a16="http://schemas.microsoft.com/office/drawing/2014/main" id="{ADB5152C-C37F-AC43-AC17-1FFEF3173C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1715" y="2427952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page50image47457632">
            <a:extLst>
              <a:ext uri="{FF2B5EF4-FFF2-40B4-BE49-F238E27FC236}">
                <a16:creationId xmlns:a16="http://schemas.microsoft.com/office/drawing/2014/main" id="{C16C8603-61EF-224E-B6FF-D68AAC4371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2699" y="2427952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7" descr="page52image47340864">
            <a:extLst>
              <a:ext uri="{FF2B5EF4-FFF2-40B4-BE49-F238E27FC236}">
                <a16:creationId xmlns:a16="http://schemas.microsoft.com/office/drawing/2014/main" id="{6170027D-04EA-7B4C-8CBF-ACFFC78B30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43" y="3629036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page53image47573152">
            <a:extLst>
              <a:ext uri="{FF2B5EF4-FFF2-40B4-BE49-F238E27FC236}">
                <a16:creationId xmlns:a16="http://schemas.microsoft.com/office/drawing/2014/main" id="{B58DA6B7-7629-D24D-AE14-D6405D982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236" y="3629036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9" descr="page54image47309344">
            <a:extLst>
              <a:ext uri="{FF2B5EF4-FFF2-40B4-BE49-F238E27FC236}">
                <a16:creationId xmlns:a16="http://schemas.microsoft.com/office/drawing/2014/main" id="{D25D12BD-5D51-3343-ADA4-A33088EB5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729" y="3629036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0" descr="page55image65124352">
            <a:extLst>
              <a:ext uri="{FF2B5EF4-FFF2-40B4-BE49-F238E27FC236}">
                <a16:creationId xmlns:a16="http://schemas.microsoft.com/office/drawing/2014/main" id="{8D823F6C-EDFC-0843-8122-8D6C623397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1222" y="3629036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1" descr="page56image47496432">
            <a:extLst>
              <a:ext uri="{FF2B5EF4-FFF2-40B4-BE49-F238E27FC236}">
                <a16:creationId xmlns:a16="http://schemas.microsoft.com/office/drawing/2014/main" id="{0E6CA9FE-7415-4D4B-8A9D-83C0CCFF31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1715" y="3629036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4" descr="page57image47319072">
            <a:extLst>
              <a:ext uri="{FF2B5EF4-FFF2-40B4-BE49-F238E27FC236}">
                <a16:creationId xmlns:a16="http://schemas.microsoft.com/office/drawing/2014/main" id="{C4763282-F76A-C04F-AEFF-6CBF8A9EF6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2208" y="3629036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5" descr="page57image47324688">
            <a:extLst>
              <a:ext uri="{FF2B5EF4-FFF2-40B4-BE49-F238E27FC236}">
                <a16:creationId xmlns:a16="http://schemas.microsoft.com/office/drawing/2014/main" id="{6431EA5D-6032-AF42-ACA7-26AA2EAF4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2699" y="3629036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page15image47476512">
            <a:extLst>
              <a:ext uri="{FF2B5EF4-FFF2-40B4-BE49-F238E27FC236}">
                <a16:creationId xmlns:a16="http://schemas.microsoft.com/office/drawing/2014/main" id="{28792D0E-7AB8-EF4A-9BAC-8C07395E91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815" y="1218495"/>
            <a:ext cx="1086928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page17image47592448">
            <a:extLst>
              <a:ext uri="{FF2B5EF4-FFF2-40B4-BE49-F238E27FC236}">
                <a16:creationId xmlns:a16="http://schemas.microsoft.com/office/drawing/2014/main" id="{F350661D-64B9-E84F-9CD9-3DC58D1644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236" y="1218495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5" descr="page21image47343776">
            <a:extLst>
              <a:ext uri="{FF2B5EF4-FFF2-40B4-BE49-F238E27FC236}">
                <a16:creationId xmlns:a16="http://schemas.microsoft.com/office/drawing/2014/main" id="{55FF378B-05CF-6B4C-ABC0-CEF4745FD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729" y="1218495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page18image47329056">
            <a:extLst>
              <a:ext uri="{FF2B5EF4-FFF2-40B4-BE49-F238E27FC236}">
                <a16:creationId xmlns:a16="http://schemas.microsoft.com/office/drawing/2014/main" id="{C11A9BD7-46F2-E548-8FDD-E8F2D1A6D9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815" y="4782272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page24image47296704">
            <a:extLst>
              <a:ext uri="{FF2B5EF4-FFF2-40B4-BE49-F238E27FC236}">
                <a16:creationId xmlns:a16="http://schemas.microsoft.com/office/drawing/2014/main" id="{EC600356-63C7-AF45-BA36-9CD092C683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109" y="4782272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8" descr="page32image47281568">
            <a:extLst>
              <a:ext uri="{FF2B5EF4-FFF2-40B4-BE49-F238E27FC236}">
                <a16:creationId xmlns:a16="http://schemas.microsoft.com/office/drawing/2014/main" id="{79E2E768-131D-CE4D-8464-0CC47F2121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756" y="4782272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9" descr="page32image47280112">
            <a:extLst>
              <a:ext uri="{FF2B5EF4-FFF2-40B4-BE49-F238E27FC236}">
                <a16:creationId xmlns:a16="http://schemas.microsoft.com/office/drawing/2014/main" id="{A8BE4B69-DD3C-1A44-8EC1-B51C0503B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9403" y="4782272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0" descr="page33image47286928">
            <a:extLst>
              <a:ext uri="{FF2B5EF4-FFF2-40B4-BE49-F238E27FC236}">
                <a16:creationId xmlns:a16="http://schemas.microsoft.com/office/drawing/2014/main" id="{60E1F203-0F63-4946-AC91-71DC996CE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1050" y="4782272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1" descr="page34image47568576">
            <a:extLst>
              <a:ext uri="{FF2B5EF4-FFF2-40B4-BE49-F238E27FC236}">
                <a16:creationId xmlns:a16="http://schemas.microsoft.com/office/drawing/2014/main" id="{0B6BE92C-9A09-3D4B-BD34-300D16F20A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2699" y="4782272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5" descr="page21image47343776">
            <a:extLst>
              <a:ext uri="{FF2B5EF4-FFF2-40B4-BE49-F238E27FC236}">
                <a16:creationId xmlns:a16="http://schemas.microsoft.com/office/drawing/2014/main" id="{E1E98394-0FF2-1B48-9674-775FE9CDD4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462" y="4782272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5779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 Conector recto"/>
          <p:cNvCxnSpPr>
            <a:cxnSpLocks/>
          </p:cNvCxnSpPr>
          <p:nvPr/>
        </p:nvCxnSpPr>
        <p:spPr>
          <a:xfrm>
            <a:off x="493143" y="5908623"/>
            <a:ext cx="11000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4" name="Rectangle 3"/>
          <p:cNvSpPr txBox="1">
            <a:spLocks noChangeArrowheads="1"/>
          </p:cNvSpPr>
          <p:nvPr/>
        </p:nvSpPr>
        <p:spPr bwMode="auto">
          <a:xfrm>
            <a:off x="522946" y="1375271"/>
            <a:ext cx="10970253" cy="4341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</a:pPr>
            <a:endParaRPr lang="ca-ES" sz="2800" b="1" dirty="0">
              <a:latin typeface="+mn-lt"/>
            </a:endParaRPr>
          </a:p>
          <a:p>
            <a:pPr>
              <a:spcBef>
                <a:spcPct val="20000"/>
              </a:spcBef>
            </a:pPr>
            <a:endParaRPr lang="ca-ES" sz="2800" b="1" dirty="0">
              <a:latin typeface="+mn-lt"/>
            </a:endParaRPr>
          </a:p>
          <a:p>
            <a:pPr>
              <a:spcBef>
                <a:spcPct val="20000"/>
              </a:spcBef>
            </a:pPr>
            <a:endParaRPr lang="ca-ES" sz="2800" b="1" dirty="0">
              <a:latin typeface="+mn-lt"/>
            </a:endParaRPr>
          </a:p>
          <a:p>
            <a:pPr algn="ctr">
              <a:spcBef>
                <a:spcPct val="20000"/>
              </a:spcBef>
            </a:pPr>
            <a:r>
              <a:rPr lang="ca-ES" sz="3600" dirty="0">
                <a:latin typeface="+mn-lt"/>
              </a:rPr>
              <a:t>CONCLUSIONS I PROPOSTES</a:t>
            </a:r>
          </a:p>
          <a:p>
            <a:pPr algn="ctr">
              <a:spcBef>
                <a:spcPct val="20000"/>
              </a:spcBef>
            </a:pPr>
            <a:r>
              <a:rPr lang="ca-ES" sz="2800" dirty="0">
                <a:latin typeface="+mn-lt"/>
              </a:rPr>
              <a:t>per a la promoció i el desenvolupament d’un model de formació dual en el sistema universitari català </a:t>
            </a: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ca-ES" sz="2800" dirty="0">
              <a:latin typeface="+mn-lt"/>
            </a:endParaRPr>
          </a:p>
          <a:p>
            <a:pPr algn="ctr">
              <a:spcBef>
                <a:spcPct val="20000"/>
              </a:spcBef>
              <a:buFont typeface="Arial" charset="0"/>
              <a:buNone/>
            </a:pPr>
            <a:endParaRPr lang="ca-ES" sz="2800" dirty="0">
              <a:latin typeface="+mn-lt"/>
            </a:endParaRPr>
          </a:p>
          <a:p>
            <a:pPr algn="ctr" eaLnBrk="1" hangingPunct="1">
              <a:spcBef>
                <a:spcPct val="20000"/>
              </a:spcBef>
              <a:buFont typeface="Arial" charset="0"/>
              <a:buChar char="•"/>
            </a:pPr>
            <a:endParaRPr lang="ca-ES" sz="2800" dirty="0">
              <a:latin typeface="+mn-lt"/>
            </a:endParaRPr>
          </a:p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endParaRPr lang="ca-ES" sz="2800" dirty="0">
              <a:latin typeface="+mn-lt"/>
            </a:endParaRPr>
          </a:p>
        </p:txBody>
      </p:sp>
      <p:pic>
        <p:nvPicPr>
          <p:cNvPr id="15365" name="1 Imagen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86" y="212823"/>
            <a:ext cx="2902935" cy="705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t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2" y="5981344"/>
            <a:ext cx="11098925" cy="753282"/>
          </a:xfrm>
          <a:prstGeom prst="rect">
            <a:avLst/>
          </a:prstGeom>
        </p:spPr>
      </p:pic>
      <p:cxnSp>
        <p:nvCxnSpPr>
          <p:cNvPr id="13" name="7 Conector recto">
            <a:extLst>
              <a:ext uri="{FF2B5EF4-FFF2-40B4-BE49-F238E27FC236}">
                <a16:creationId xmlns:a16="http://schemas.microsoft.com/office/drawing/2014/main" id="{B501C7B5-4037-4821-A72B-AD2CD515DB7A}"/>
              </a:ext>
            </a:extLst>
          </p:cNvPr>
          <p:cNvCxnSpPr>
            <a:cxnSpLocks/>
          </p:cNvCxnSpPr>
          <p:nvPr/>
        </p:nvCxnSpPr>
        <p:spPr>
          <a:xfrm>
            <a:off x="522946" y="1141294"/>
            <a:ext cx="11000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79336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 Conector recto"/>
          <p:cNvCxnSpPr>
            <a:cxnSpLocks/>
          </p:cNvCxnSpPr>
          <p:nvPr/>
        </p:nvCxnSpPr>
        <p:spPr>
          <a:xfrm>
            <a:off x="493143" y="5908623"/>
            <a:ext cx="11000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4" name="Rectangle 3"/>
          <p:cNvSpPr txBox="1">
            <a:spLocks noChangeArrowheads="1"/>
          </p:cNvSpPr>
          <p:nvPr/>
        </p:nvSpPr>
        <p:spPr bwMode="auto">
          <a:xfrm>
            <a:off x="522946" y="1375271"/>
            <a:ext cx="10970253" cy="4341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ca-ES" sz="2800" dirty="0">
                <a:latin typeface="+mn-lt"/>
              </a:rPr>
              <a:t>definir les </a:t>
            </a:r>
            <a:r>
              <a:rPr lang="ca-ES" sz="2800" b="1" dirty="0">
                <a:latin typeface="+mn-lt"/>
              </a:rPr>
              <a:t>característiques fonamentals de la formació dual per a diferenciar-la </a:t>
            </a:r>
            <a:r>
              <a:rPr lang="ca-ES" sz="2800" dirty="0">
                <a:latin typeface="+mn-lt"/>
              </a:rPr>
              <a:t>clarament de les pràctiques externes, curriculars o extra-curriculars, i discernir quins programes formatius corresponen a aquesta modalitat i quins no hi corresponen. </a:t>
            </a: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a-ES" sz="2800" dirty="0">
                <a:latin typeface="+mn-lt"/>
              </a:rPr>
              <a:t>nombre de crèdits efectuats en l’empresa/entitat, </a:t>
            </a: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a-ES" sz="2800" dirty="0">
                <a:latin typeface="+mn-lt"/>
              </a:rPr>
              <a:t>manera de dur a terme la doble tutoria</a:t>
            </a: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a-ES" sz="2800" dirty="0">
                <a:latin typeface="+mn-lt"/>
              </a:rPr>
              <a:t>grau d’implicació del tutor d’empresa/entitat en l’avaluació,</a:t>
            </a:r>
          </a:p>
          <a:p>
            <a:pPr marL="457200" indent="-45720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a-ES" sz="2800" dirty="0">
                <a:latin typeface="+mn-lt"/>
              </a:rPr>
              <a:t>tipus de vinculació jurídica entre l’estudiant/aprenent i l’empresa/entitat </a:t>
            </a:r>
            <a:endParaRPr lang="ca-ES" sz="2000" dirty="0">
              <a:latin typeface="+mn-lt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ca-ES" sz="2000" dirty="0">
              <a:latin typeface="+mn-lt"/>
            </a:endParaRPr>
          </a:p>
          <a:p>
            <a:pPr>
              <a:spcBef>
                <a:spcPct val="20000"/>
              </a:spcBef>
              <a:buFont typeface="Arial" charset="0"/>
              <a:buNone/>
            </a:pPr>
            <a:endParaRPr lang="ca-ES" sz="2000" dirty="0">
              <a:latin typeface="+mn-lt"/>
            </a:endParaRPr>
          </a:p>
          <a:p>
            <a:pPr algn="ctr">
              <a:spcBef>
                <a:spcPct val="20000"/>
              </a:spcBef>
              <a:buFont typeface="Arial" charset="0"/>
              <a:buNone/>
            </a:pPr>
            <a:endParaRPr lang="ca-ES" sz="2000" dirty="0">
              <a:latin typeface="+mn-lt"/>
            </a:endParaRPr>
          </a:p>
          <a:p>
            <a:pPr algn="ctr" eaLnBrk="1" hangingPunct="1">
              <a:spcBef>
                <a:spcPct val="20000"/>
              </a:spcBef>
              <a:buFont typeface="Arial" charset="0"/>
              <a:buChar char="•"/>
            </a:pPr>
            <a:endParaRPr lang="ca-ES" sz="2000" dirty="0">
              <a:latin typeface="+mn-lt"/>
            </a:endParaRPr>
          </a:p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endParaRPr lang="ca-ES" sz="4000" dirty="0">
              <a:latin typeface="+mn-lt"/>
            </a:endParaRPr>
          </a:p>
        </p:txBody>
      </p:sp>
      <p:pic>
        <p:nvPicPr>
          <p:cNvPr id="15365" name="1 Imagen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86" y="212823"/>
            <a:ext cx="2902935" cy="705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t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2" y="5981344"/>
            <a:ext cx="11098925" cy="753282"/>
          </a:xfrm>
          <a:prstGeom prst="rect">
            <a:avLst/>
          </a:prstGeom>
        </p:spPr>
      </p:pic>
      <p:cxnSp>
        <p:nvCxnSpPr>
          <p:cNvPr id="13" name="7 Conector recto">
            <a:extLst>
              <a:ext uri="{FF2B5EF4-FFF2-40B4-BE49-F238E27FC236}">
                <a16:creationId xmlns:a16="http://schemas.microsoft.com/office/drawing/2014/main" id="{B501C7B5-4037-4821-A72B-AD2CD515DB7A}"/>
              </a:ext>
            </a:extLst>
          </p:cNvPr>
          <p:cNvCxnSpPr>
            <a:cxnSpLocks/>
          </p:cNvCxnSpPr>
          <p:nvPr/>
        </p:nvCxnSpPr>
        <p:spPr>
          <a:xfrm>
            <a:off x="522946" y="1141294"/>
            <a:ext cx="11000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3819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 Conector recto"/>
          <p:cNvCxnSpPr>
            <a:cxnSpLocks/>
          </p:cNvCxnSpPr>
          <p:nvPr/>
        </p:nvCxnSpPr>
        <p:spPr>
          <a:xfrm>
            <a:off x="493143" y="5908623"/>
            <a:ext cx="11000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4" name="Rectangle 3"/>
          <p:cNvSpPr txBox="1">
            <a:spLocks noChangeArrowheads="1"/>
          </p:cNvSpPr>
          <p:nvPr/>
        </p:nvSpPr>
        <p:spPr bwMode="auto">
          <a:xfrm>
            <a:off x="522946" y="1375271"/>
            <a:ext cx="10970253" cy="4341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ca-ES" sz="2800" b="1" dirty="0">
                <a:latin typeface="+mn-lt"/>
              </a:rPr>
              <a:t>1. Propostes d’àmbit polític i institucional </a:t>
            </a:r>
            <a:endParaRPr lang="ca-ES" sz="4000" dirty="0">
              <a:latin typeface="+mn-lt"/>
            </a:endParaRP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ca-ES" sz="2000" dirty="0">
              <a:latin typeface="+mn-lt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a-ES" dirty="0">
                <a:latin typeface="+mn-lt"/>
              </a:rPr>
              <a:t>Crear un contracte laboral específic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a-ES" dirty="0">
                <a:latin typeface="+mn-lt"/>
              </a:rPr>
              <a:t>Preveure situacions que no s’ajustin exactament als cinc principis bàsics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a-ES" dirty="0">
                <a:latin typeface="+mn-lt"/>
              </a:rPr>
              <a:t>Tenir en compte el document </a:t>
            </a:r>
            <a:r>
              <a:rPr lang="ca-ES" i="1" dirty="0">
                <a:latin typeface="+mn-lt"/>
              </a:rPr>
              <a:t>Orientacions per a la verificació i implantació de formació dual a les titulacions universitàries oficials </a:t>
            </a:r>
            <a:endParaRPr lang="ca-ES" dirty="0">
              <a:latin typeface="+mn-lt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a-ES" dirty="0">
                <a:latin typeface="+mn-lt"/>
              </a:rPr>
              <a:t>Impulsar polítiques de suport adreçades a les universitats i a les empreses/entitats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a-ES" dirty="0">
                <a:latin typeface="+mn-lt"/>
              </a:rPr>
              <a:t>Construir un pla de comunicació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a-ES" dirty="0">
                <a:latin typeface="+mn-lt"/>
              </a:rPr>
              <a:t>Explorar propostes que facilitin la continuïtat entre els cicles formatius de grau superior i els estudis universitaris de caire </a:t>
            </a:r>
            <a:r>
              <a:rPr lang="ca-ES" dirty="0" err="1">
                <a:latin typeface="+mn-lt"/>
              </a:rPr>
              <a:t>professionalitzador</a:t>
            </a:r>
            <a:r>
              <a:rPr lang="ca-ES" dirty="0">
                <a:latin typeface="+mn-lt"/>
              </a:rPr>
              <a:t>. </a:t>
            </a:r>
          </a:p>
          <a:p>
            <a:pPr eaLnBrk="1" hangingPunct="1">
              <a:spcBef>
                <a:spcPct val="20000"/>
              </a:spcBef>
              <a:buFont typeface="Arial" charset="0"/>
              <a:buNone/>
            </a:pPr>
            <a:endParaRPr lang="ca-ES" sz="2000" dirty="0">
              <a:latin typeface="+mn-lt"/>
            </a:endParaRPr>
          </a:p>
        </p:txBody>
      </p:sp>
      <p:pic>
        <p:nvPicPr>
          <p:cNvPr id="15365" name="1 Imagen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86" y="212823"/>
            <a:ext cx="2902935" cy="705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t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2" y="5981344"/>
            <a:ext cx="11098925" cy="753282"/>
          </a:xfrm>
          <a:prstGeom prst="rect">
            <a:avLst/>
          </a:prstGeom>
        </p:spPr>
      </p:pic>
      <p:cxnSp>
        <p:nvCxnSpPr>
          <p:cNvPr id="13" name="7 Conector recto">
            <a:extLst>
              <a:ext uri="{FF2B5EF4-FFF2-40B4-BE49-F238E27FC236}">
                <a16:creationId xmlns:a16="http://schemas.microsoft.com/office/drawing/2014/main" id="{B501C7B5-4037-4821-A72B-AD2CD515DB7A}"/>
              </a:ext>
            </a:extLst>
          </p:cNvPr>
          <p:cNvCxnSpPr>
            <a:cxnSpLocks/>
          </p:cNvCxnSpPr>
          <p:nvPr/>
        </p:nvCxnSpPr>
        <p:spPr>
          <a:xfrm>
            <a:off x="522946" y="1141294"/>
            <a:ext cx="11000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574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3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3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1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 Conector recto"/>
          <p:cNvCxnSpPr>
            <a:cxnSpLocks/>
          </p:cNvCxnSpPr>
          <p:nvPr/>
        </p:nvCxnSpPr>
        <p:spPr>
          <a:xfrm>
            <a:off x="493143" y="5908623"/>
            <a:ext cx="11000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4" name="Rectangle 3"/>
          <p:cNvSpPr txBox="1">
            <a:spLocks noChangeArrowheads="1"/>
          </p:cNvSpPr>
          <p:nvPr/>
        </p:nvSpPr>
        <p:spPr bwMode="auto">
          <a:xfrm>
            <a:off x="522946" y="1287589"/>
            <a:ext cx="10970253" cy="4341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ca-ES" sz="2800" b="1" dirty="0">
                <a:latin typeface="+mn-lt"/>
              </a:rPr>
              <a:t>2. Propostes d’àmbit organitzatiu i pedagògic </a:t>
            </a:r>
            <a:endParaRPr lang="ca-ES" sz="4000" dirty="0">
              <a:latin typeface="+mn-lt"/>
            </a:endParaRPr>
          </a:p>
          <a:p>
            <a:pPr algn="ctr">
              <a:spcBef>
                <a:spcPct val="20000"/>
              </a:spcBef>
            </a:pPr>
            <a:endParaRPr lang="ca-ES" sz="2000" dirty="0">
              <a:latin typeface="+mn-lt"/>
            </a:endParaRP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a-ES" dirty="0">
                <a:latin typeface="+mn-lt"/>
              </a:rPr>
              <a:t>Prendre com a referència les experiències i bones pràctiques en l’àmbit de la formació universitària dual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a-ES" dirty="0">
                <a:latin typeface="+mn-lt"/>
              </a:rPr>
              <a:t> Recollir els aprenentatges en el terreny de la formació professional dual.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a-ES" dirty="0">
                <a:latin typeface="+mn-lt"/>
              </a:rPr>
              <a:t>Permetre la suficient flexibilitat curricular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a-ES" dirty="0">
                <a:latin typeface="+mn-lt"/>
              </a:rPr>
              <a:t>Oferir una breu formació presencial als tutors de l’empresa/entitat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a-ES" dirty="0">
                <a:latin typeface="+mn-lt"/>
              </a:rPr>
              <a:t>Garantir que tant en els itineraris duals com en </a:t>
            </a:r>
            <a:r>
              <a:rPr lang="ca-ES">
                <a:latin typeface="+mn-lt"/>
              </a:rPr>
              <a:t>els no-duals </a:t>
            </a:r>
            <a:r>
              <a:rPr lang="ca-ES" dirty="0">
                <a:latin typeface="+mn-lt"/>
              </a:rPr>
              <a:t>es proporciona una formació equivalent. 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ca-ES" dirty="0">
                <a:latin typeface="+mn-lt"/>
              </a:rPr>
              <a:t>Promoure els vincles entre universitats de diferents països i facilitar la mobilitat i l’intercanvi internacionals</a:t>
            </a:r>
          </a:p>
        </p:txBody>
      </p:sp>
      <p:pic>
        <p:nvPicPr>
          <p:cNvPr id="15365" name="1 Imagen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86" y="212823"/>
            <a:ext cx="2902935" cy="705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t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2" y="5981344"/>
            <a:ext cx="11098925" cy="753282"/>
          </a:xfrm>
          <a:prstGeom prst="rect">
            <a:avLst/>
          </a:prstGeom>
        </p:spPr>
      </p:pic>
      <p:cxnSp>
        <p:nvCxnSpPr>
          <p:cNvPr id="13" name="7 Conector recto">
            <a:extLst>
              <a:ext uri="{FF2B5EF4-FFF2-40B4-BE49-F238E27FC236}">
                <a16:creationId xmlns:a16="http://schemas.microsoft.com/office/drawing/2014/main" id="{B501C7B5-4037-4821-A72B-AD2CD515DB7A}"/>
              </a:ext>
            </a:extLst>
          </p:cNvPr>
          <p:cNvCxnSpPr>
            <a:cxnSpLocks/>
          </p:cNvCxnSpPr>
          <p:nvPr/>
        </p:nvCxnSpPr>
        <p:spPr>
          <a:xfrm>
            <a:off x="522946" y="1141294"/>
            <a:ext cx="11000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698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3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3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3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7 Conector recto"/>
          <p:cNvCxnSpPr>
            <a:cxnSpLocks/>
          </p:cNvCxnSpPr>
          <p:nvPr/>
        </p:nvCxnSpPr>
        <p:spPr>
          <a:xfrm>
            <a:off x="493143" y="5908623"/>
            <a:ext cx="11000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4" name="Rectangle 3"/>
          <p:cNvSpPr txBox="1">
            <a:spLocks noChangeArrowheads="1"/>
          </p:cNvSpPr>
          <p:nvPr/>
        </p:nvSpPr>
        <p:spPr bwMode="auto">
          <a:xfrm>
            <a:off x="522946" y="1363982"/>
            <a:ext cx="10970253" cy="423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charset="0"/>
              <a:buChar char="•"/>
            </a:pPr>
            <a:endParaRPr lang="es-ES" sz="1800" dirty="0">
              <a:latin typeface="Calibri" charset="0"/>
            </a:endParaRPr>
          </a:p>
          <a:p>
            <a:pPr algn="ctr">
              <a:spcBef>
                <a:spcPct val="20000"/>
              </a:spcBef>
              <a:buFont typeface="Arial" charset="0"/>
              <a:buNone/>
            </a:pPr>
            <a:endParaRPr lang="es-ES" sz="1800" dirty="0">
              <a:latin typeface="Calibri" charset="0"/>
            </a:endParaRPr>
          </a:p>
          <a:p>
            <a:pPr algn="ctr" eaLnBrk="1" hangingPunct="1">
              <a:spcBef>
                <a:spcPct val="20000"/>
              </a:spcBef>
              <a:buFont typeface="Arial" charset="0"/>
              <a:buChar char="•"/>
            </a:pPr>
            <a:endParaRPr lang="es-ES" sz="1800" dirty="0">
              <a:latin typeface="Calibri" charset="0"/>
            </a:endParaRPr>
          </a:p>
          <a:p>
            <a:pPr algn="ctr" eaLnBrk="1" hangingPunct="1">
              <a:spcBef>
                <a:spcPct val="20000"/>
              </a:spcBef>
              <a:buFont typeface="Arial" charset="0"/>
              <a:buNone/>
            </a:pPr>
            <a:endParaRPr lang="en-US" sz="3600" dirty="0">
              <a:latin typeface="Calibri" charset="0"/>
            </a:endParaRPr>
          </a:p>
        </p:txBody>
      </p:sp>
      <p:pic>
        <p:nvPicPr>
          <p:cNvPr id="15365" name="1 Imagen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86" y="212823"/>
            <a:ext cx="2902935" cy="705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t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2" y="5981344"/>
            <a:ext cx="11098925" cy="753282"/>
          </a:xfrm>
          <a:prstGeom prst="rect">
            <a:avLst/>
          </a:prstGeom>
        </p:spPr>
      </p:pic>
      <p:cxnSp>
        <p:nvCxnSpPr>
          <p:cNvPr id="13" name="7 Conector recto">
            <a:extLst>
              <a:ext uri="{FF2B5EF4-FFF2-40B4-BE49-F238E27FC236}">
                <a16:creationId xmlns:a16="http://schemas.microsoft.com/office/drawing/2014/main" id="{B501C7B5-4037-4821-A72B-AD2CD515DB7A}"/>
              </a:ext>
            </a:extLst>
          </p:cNvPr>
          <p:cNvCxnSpPr>
            <a:cxnSpLocks/>
          </p:cNvCxnSpPr>
          <p:nvPr/>
        </p:nvCxnSpPr>
        <p:spPr>
          <a:xfrm>
            <a:off x="522946" y="1141294"/>
            <a:ext cx="1100005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hape 98"/>
          <p:cNvSpPr/>
          <p:nvPr/>
        </p:nvSpPr>
        <p:spPr>
          <a:xfrm>
            <a:off x="809522" y="1556792"/>
            <a:ext cx="10713479" cy="864096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algn="ctr"/>
            <a:r>
              <a:rPr lang="ca-ES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Gràcies per la vostra atenció!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0A7F152A-1BC7-4DEE-9530-8BEA71F32DC6}"/>
              </a:ext>
            </a:extLst>
          </p:cNvPr>
          <p:cNvSpPr txBox="1">
            <a:spLocks/>
          </p:cNvSpPr>
          <p:nvPr/>
        </p:nvSpPr>
        <p:spPr>
          <a:xfrm>
            <a:off x="5677844" y="2613698"/>
            <a:ext cx="3576341" cy="25202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altLang="es-E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altLang="es-E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GB" altLang="es-ES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plataformaCTI</a:t>
            </a:r>
            <a:r>
              <a:rPr lang="en-GB" alt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GB" alt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GB" altLang="es-ES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ACUPcatalunya</a:t>
            </a:r>
            <a:r>
              <a:rPr lang="en-GB" alt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alt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alt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s-E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#InformeUniDual21</a:t>
            </a:r>
            <a:br>
              <a:rPr lang="en-GB" altLang="es-E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s-E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altLang="es-E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s-E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www.plataformacti.cat</a:t>
            </a:r>
            <a:r>
              <a:rPr lang="en-GB" altLang="es-E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br>
              <a:rPr lang="en-GB" altLang="es-E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altLang="es-E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www.acup.cat</a:t>
            </a:r>
            <a:endParaRPr lang="en-GB" altLang="es-ES" sz="20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DE2FA469-F9DA-4DAA-BF26-AD965F444F1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6438" t="18219" r="28339" b="28040"/>
          <a:stretch/>
        </p:blipFill>
        <p:spPr>
          <a:xfrm>
            <a:off x="3042263" y="2286549"/>
            <a:ext cx="2703675" cy="324036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854906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3882</TotalTime>
  <Words>810</Words>
  <Application>Microsoft Office PowerPoint</Application>
  <PresentationFormat>Panorámica</PresentationFormat>
  <Paragraphs>150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2" baseType="lpstr">
      <vt:lpstr>ＭＳ Ｐゴシック</vt:lpstr>
      <vt:lpstr>Arial</vt:lpstr>
      <vt:lpstr>Calibri</vt:lpstr>
      <vt:lpstr>Cambria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Josep</dc:creator>
  <cp:lastModifiedBy>Núria Jové</cp:lastModifiedBy>
  <cp:revision>79</cp:revision>
  <dcterms:created xsi:type="dcterms:W3CDTF">2016-11-17T09:25:40Z</dcterms:created>
  <dcterms:modified xsi:type="dcterms:W3CDTF">2021-09-15T12:31:22Z</dcterms:modified>
</cp:coreProperties>
</file>